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8" r:id="rId2"/>
    <p:sldId id="298" r:id="rId3"/>
    <p:sldId id="301" r:id="rId4"/>
    <p:sldId id="299" r:id="rId5"/>
    <p:sldId id="300" r:id="rId6"/>
    <p:sldId id="303" r:id="rId7"/>
    <p:sldId id="302" r:id="rId8"/>
    <p:sldId id="304" r:id="rId9"/>
    <p:sldId id="306" r:id="rId10"/>
    <p:sldId id="307" r:id="rId11"/>
    <p:sldId id="308" r:id="rId12"/>
    <p:sldId id="309" r:id="rId13"/>
    <p:sldId id="310" r:id="rId14"/>
    <p:sldId id="315" r:id="rId15"/>
    <p:sldId id="314" r:id="rId16"/>
    <p:sldId id="316" r:id="rId17"/>
    <p:sldId id="317" r:id="rId18"/>
    <p:sldId id="318" r:id="rId19"/>
    <p:sldId id="312" r:id="rId20"/>
    <p:sldId id="311" r:id="rId21"/>
    <p:sldId id="319" r:id="rId22"/>
    <p:sldId id="320" r:id="rId23"/>
    <p:sldId id="321" r:id="rId24"/>
    <p:sldId id="322" r:id="rId25"/>
    <p:sldId id="325" r:id="rId26"/>
    <p:sldId id="326" r:id="rId27"/>
    <p:sldId id="329" r:id="rId28"/>
    <p:sldId id="328" r:id="rId29"/>
    <p:sldId id="330" r:id="rId30"/>
    <p:sldId id="345" r:id="rId31"/>
    <p:sldId id="352" r:id="rId32"/>
    <p:sldId id="361" r:id="rId33"/>
    <p:sldId id="351" r:id="rId34"/>
    <p:sldId id="354" r:id="rId35"/>
    <p:sldId id="356" r:id="rId36"/>
    <p:sldId id="358" r:id="rId37"/>
    <p:sldId id="359" r:id="rId38"/>
    <p:sldId id="357" r:id="rId39"/>
    <p:sldId id="355" r:id="rId40"/>
    <p:sldId id="327" r:id="rId41"/>
    <p:sldId id="336" r:id="rId42"/>
    <p:sldId id="332" r:id="rId43"/>
    <p:sldId id="333" r:id="rId44"/>
    <p:sldId id="339" r:id="rId45"/>
    <p:sldId id="342" r:id="rId46"/>
    <p:sldId id="334" r:id="rId47"/>
    <p:sldId id="338" r:id="rId48"/>
    <p:sldId id="362" r:id="rId49"/>
    <p:sldId id="360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44" r:id="rId60"/>
    <p:sldId id="290" r:id="rId61"/>
  </p:sldIdLst>
  <p:sldSz cx="9144000" cy="6858000" type="screen4x3"/>
  <p:notesSz cx="6858000" cy="9144000"/>
  <p:embeddedFontLst>
    <p:embeddedFont>
      <p:font typeface="Eurostile"/>
      <p:regular r:id="rId64"/>
      <p:bold r:id="rId65"/>
    </p:embeddedFont>
    <p:embeddedFont>
      <p:font typeface="Calibri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0" autoAdjust="0"/>
    <p:restoredTop sz="80381" autoAdjust="0"/>
  </p:normalViewPr>
  <p:slideViewPr>
    <p:cSldViewPr>
      <p:cViewPr>
        <p:scale>
          <a:sx n="100" d="100"/>
          <a:sy n="100" d="100"/>
        </p:scale>
        <p:origin x="-111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66FE6-289E-44DD-A772-F2800182AB75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6AA2-FE25-4CB8-8CA5-AF54865CBE0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882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3B5B9-AD97-434E-9CC6-6BA0CD83FD34}" type="datetimeFigureOut">
              <a:rPr lang="en-NZ" smtClean="0"/>
              <a:pPr/>
              <a:t>27/04/2012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2F990-EB09-4F89-9213-679A56EED51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1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2F990-EB09-4F89-9213-679A56EED514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2F990-EB09-4F89-9213-679A56EED51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755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0" y="6500834"/>
            <a:ext cx="9144000" cy="1588"/>
          </a:xfrm>
          <a:prstGeom prst="line">
            <a:avLst/>
          </a:prstGeom>
          <a:ln w="25400" cap="rnd" cmpd="sng">
            <a:solidFill>
              <a:schemeClr val="accent1">
                <a:lumMod val="5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endParaRPr lang="en-NZ" sz="20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0"/>
            <a:ext cx="9144000" cy="400110"/>
          </a:xfrm>
          <a:prstGeom prst="rect">
            <a:avLst/>
          </a:prstGeom>
          <a:blipFill dpi="0" rotWithShape="1">
            <a:blip r:embed="rId2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endParaRPr lang="en-NZ" sz="20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pic>
        <p:nvPicPr>
          <p:cNvPr id="9" name="Picture 8" descr="Icon - Med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44250">
            <a:off x="-446819" y="-904637"/>
            <a:ext cx="1982031" cy="2192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/>
          <a:lstStyle>
            <a:lvl1pPr>
              <a:buFontTx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70000" indent="-180000">
              <a:spcBef>
                <a:spcPts val="0"/>
              </a:spcBef>
              <a:buFont typeface="Eurostile" pitchFamily="34" charset="0"/>
              <a:buChar char=":"/>
              <a:defRPr sz="24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 sz="24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 sz="24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 sz="24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pic>
        <p:nvPicPr>
          <p:cNvPr id="10" name="Picture 3" descr="K:\Templates\Graphics\INSOMNIA MS Logos\Icon - Med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23124">
            <a:off x="8612640" y="6221568"/>
            <a:ext cx="787767" cy="871366"/>
          </a:xfrm>
          <a:prstGeom prst="rect">
            <a:avLst/>
          </a:prstGeom>
          <a:noFill/>
        </p:spPr>
      </p:pic>
      <p:pic>
        <p:nvPicPr>
          <p:cNvPr id="11" name="Picture 2" descr="INSOMNIA Logo Small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477000"/>
            <a:ext cx="1304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  <a:noFill/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--[ Click to edit Master title style ]--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4E19-8E76-4EC0-A4F1-D19A7D72656A}" type="datetimeFigureOut">
              <a:rPr lang="en-US" smtClean="0"/>
              <a:pPr/>
              <a:t>4/27/2012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hdlsec.com/exploiting/process-continuation-after-exploit-aka-internet-explorer-is-my-process-launch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unitysec.com/downloads/APT_kiwicon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itysec.com/downloads/skylar_cansecwest09.pdf" TargetMode="External"/><Relationship Id="rId2" Type="http://schemas.openxmlformats.org/officeDocument/2006/relationships/hyperlink" Target="http://www.immunitysec.com/downloads/APT_kiwic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sec.com/exploiting/process-continuation-after-exploit-aka-internet-explorer-is-my-process-launcher/" TargetMode="External"/><Relationship Id="rId4" Type="http://schemas.openxmlformats.org/officeDocument/2006/relationships/hyperlink" Target="http://www.coseinc.com/en/index.php?rt=download&amp;act=publication&amp;file=Industrial%20Bug%20MiningBHreal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SOMNIA Full Logo Inver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428736"/>
            <a:ext cx="5105402" cy="16764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3" name="Picture 12" descr="tagline - 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74" y="2827310"/>
            <a:ext cx="5105400" cy="200025"/>
          </a:xfrm>
          <a:prstGeom prst="rect">
            <a:avLst/>
          </a:prstGeom>
        </p:spPr>
      </p:pic>
      <p:pic>
        <p:nvPicPr>
          <p:cNvPr id="15" name="Picture 14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4800600"/>
            <a:ext cx="714475" cy="828791"/>
          </a:xfrm>
          <a:prstGeom prst="rect">
            <a:avLst/>
          </a:prstGeom>
        </p:spPr>
      </p:pic>
      <p:pic>
        <p:nvPicPr>
          <p:cNvPr id="16" name="Picture 15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500570"/>
            <a:ext cx="714475" cy="828791"/>
          </a:xfrm>
          <a:prstGeom prst="rect">
            <a:avLst/>
          </a:prstGeom>
        </p:spPr>
      </p:pic>
      <p:pic>
        <p:nvPicPr>
          <p:cNvPr id="17" name="Picture 16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429264"/>
            <a:ext cx="714475" cy="828791"/>
          </a:xfrm>
          <a:prstGeom prst="rect">
            <a:avLst/>
          </a:prstGeom>
        </p:spPr>
      </p:pic>
      <p:pic>
        <p:nvPicPr>
          <p:cNvPr id="18" name="Picture 17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5000636"/>
            <a:ext cx="714475" cy="828791"/>
          </a:xfrm>
          <a:prstGeom prst="rect">
            <a:avLst/>
          </a:prstGeom>
        </p:spPr>
      </p:pic>
      <p:pic>
        <p:nvPicPr>
          <p:cNvPr id="19" name="Picture 18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857628"/>
            <a:ext cx="714475" cy="828791"/>
          </a:xfrm>
          <a:prstGeom prst="rect">
            <a:avLst/>
          </a:prstGeom>
        </p:spPr>
      </p:pic>
      <p:pic>
        <p:nvPicPr>
          <p:cNvPr id="20" name="Picture 19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209800"/>
            <a:ext cx="714475" cy="828791"/>
          </a:xfrm>
          <a:prstGeom prst="rect">
            <a:avLst/>
          </a:prstGeom>
        </p:spPr>
      </p:pic>
      <p:pic>
        <p:nvPicPr>
          <p:cNvPr id="21" name="Picture 20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57166"/>
            <a:ext cx="714475" cy="828791"/>
          </a:xfrm>
          <a:prstGeom prst="rect">
            <a:avLst/>
          </a:prstGeom>
        </p:spPr>
      </p:pic>
      <p:pic>
        <p:nvPicPr>
          <p:cNvPr id="22" name="Picture 21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142984"/>
            <a:ext cx="714475" cy="828791"/>
          </a:xfrm>
          <a:prstGeom prst="rect">
            <a:avLst/>
          </a:prstGeom>
        </p:spPr>
      </p:pic>
      <p:pic>
        <p:nvPicPr>
          <p:cNvPr id="23" name="Picture 22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785794"/>
            <a:ext cx="714475" cy="828791"/>
          </a:xfrm>
          <a:prstGeom prst="rect">
            <a:avLst/>
          </a:prstGeom>
        </p:spPr>
      </p:pic>
      <p:pic>
        <p:nvPicPr>
          <p:cNvPr id="24" name="Picture 23" descr="Icon - Inver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500174"/>
            <a:ext cx="714475" cy="8287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457518"/>
            <a:ext cx="9144000" cy="400110"/>
          </a:xfrm>
          <a:prstGeom prst="rect">
            <a:avLst/>
          </a:prstGeom>
          <a:blipFill dpi="0" rotWithShape="1">
            <a:blip r:embed="rId5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Ins="0" rtlCol="0">
            <a:spAutoFit/>
          </a:bodyPr>
          <a:lstStyle/>
          <a:p>
            <a:pPr algn="ctr"/>
            <a:r>
              <a:rPr lang="en-NZ" sz="2000" b="1" dirty="0" smtClean="0">
                <a:solidFill>
                  <a:schemeClr val="bg1"/>
                </a:solidFill>
                <a:latin typeface="Eurostile" pitchFamily="34" charset="0"/>
              </a:rPr>
              <a:t>POST EXPLOITATION </a:t>
            </a:r>
            <a:r>
              <a:rPr lang="en-NZ" sz="2000" b="1" smtClean="0">
                <a:solidFill>
                  <a:schemeClr val="bg1"/>
                </a:solidFill>
                <a:latin typeface="Eurostile" pitchFamily="34" charset="0"/>
              </a:rPr>
              <a:t>PROCESS </a:t>
            </a:r>
            <a:r>
              <a:rPr lang="en-NZ" sz="2000" b="1" smtClean="0">
                <a:solidFill>
                  <a:schemeClr val="bg1"/>
                </a:solidFill>
                <a:latin typeface="Eurostile" pitchFamily="34" charset="0"/>
              </a:rPr>
              <a:t>CONTINUATION OF DOOM</a:t>
            </a:r>
            <a:endParaRPr lang="en-NZ" sz="2000" b="1" dirty="0">
              <a:solidFill>
                <a:schemeClr val="bg1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It’s a multistep process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From </a:t>
            </a:r>
            <a:r>
              <a:rPr lang="en-NZ" dirty="0" err="1"/>
              <a:t>Rootite</a:t>
            </a:r>
            <a:r>
              <a:rPr lang="en-NZ" dirty="0"/>
              <a:t> To Exploit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1556791"/>
            <a:ext cx="2592288" cy="120032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Payload Developer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849" y="1580237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>
                <a:latin typeface="Arial" pitchFamily="34" charset="0"/>
                <a:cs typeface="Arial" pitchFamily="34" charset="0"/>
              </a:rPr>
              <a:t>Intelligent payload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Integration with exploit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100% reliability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8849" y="299695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Refined spearfishing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100% AV bypass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Minimalise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 side effects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947" y="3023245"/>
            <a:ext cx="2592288" cy="120032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Delivery Method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8849" y="4482827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Hidden communications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Persistence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Stability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1947" y="4509120"/>
            <a:ext cx="2592288" cy="120032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Post Exploitation</a:t>
            </a:r>
            <a:endParaRPr lang="en-N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Each section relies on the </a:t>
            </a:r>
            <a:r>
              <a:rPr lang="en-NZ" dirty="0" smtClean="0"/>
              <a:t>previous</a:t>
            </a:r>
          </a:p>
          <a:p>
            <a:pPr lvl="1"/>
            <a:r>
              <a:rPr lang="en-NZ" dirty="0" smtClean="0"/>
              <a:t>Won’t work without each other</a:t>
            </a:r>
          </a:p>
          <a:p>
            <a:pPr lvl="1"/>
            <a:r>
              <a:rPr lang="en-NZ" dirty="0" smtClean="0"/>
              <a:t>Weakest link in the chain</a:t>
            </a:r>
          </a:p>
          <a:p>
            <a:endParaRPr lang="en-NZ" dirty="0"/>
          </a:p>
          <a:p>
            <a:r>
              <a:rPr lang="en-NZ" dirty="0" smtClean="0"/>
              <a:t>*$$$$*</a:t>
            </a:r>
          </a:p>
          <a:p>
            <a:pPr lvl="1"/>
            <a:r>
              <a:rPr lang="en-NZ" dirty="0" smtClean="0"/>
              <a:t>Time costs money</a:t>
            </a:r>
          </a:p>
          <a:p>
            <a:pPr lvl="1"/>
            <a:r>
              <a:rPr lang="en-NZ" dirty="0" smtClean="0"/>
              <a:t>Immunity has discussed cost of writing an exploit</a:t>
            </a:r>
          </a:p>
          <a:p>
            <a:pPr lvl="1"/>
            <a:r>
              <a:rPr lang="en-NZ" dirty="0"/>
              <a:t>MS12-020 – Recent RDP </a:t>
            </a:r>
            <a:r>
              <a:rPr lang="en-NZ" dirty="0" smtClean="0"/>
              <a:t>vulnerability</a:t>
            </a:r>
            <a:endParaRPr lang="en-NZ" dirty="0"/>
          </a:p>
          <a:p>
            <a:endParaRPr lang="en-NZ" dirty="0">
              <a:solidFill>
                <a:srgbClr val="FF0000"/>
              </a:solidFill>
            </a:endParaRPr>
          </a:p>
          <a:p>
            <a:r>
              <a:rPr lang="en-NZ" dirty="0" smtClean="0"/>
              <a:t>One solution to protect investment</a:t>
            </a:r>
          </a:p>
          <a:p>
            <a:pPr lvl="1"/>
            <a:r>
              <a:rPr lang="en-NZ" dirty="0" smtClean="0"/>
              <a:t>Post Exploitation Process Continuation</a:t>
            </a:r>
          </a:p>
          <a:p>
            <a:pPr lvl="1"/>
            <a:r>
              <a:rPr lang="en-NZ" dirty="0" smtClean="0"/>
              <a:t>That means the target process continues to execution after the exploit has completed its mission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From </a:t>
            </a:r>
            <a:r>
              <a:rPr lang="en-NZ" sz="2200" dirty="0" err="1"/>
              <a:t>Rootite</a:t>
            </a:r>
            <a:r>
              <a:rPr lang="en-NZ" sz="2200" dirty="0"/>
              <a:t> To Exploit</a:t>
            </a:r>
          </a:p>
        </p:txBody>
      </p:sp>
    </p:spTree>
    <p:extLst>
      <p:ext uri="{BB962C8B-B14F-4D97-AF65-F5344CB8AC3E}">
        <p14:creationId xmlns:p14="http://schemas.microsoft.com/office/powerpoint/2010/main" val="11586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pPr algn="ctr"/>
            <a:r>
              <a:rPr lang="en-NZ" dirty="0" smtClean="0"/>
              <a:t>Most public exploits are very similar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Lazy Sundays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07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14356"/>
            <a:ext cx="8579296" cy="5715040"/>
          </a:xfrm>
        </p:spPr>
        <p:txBody>
          <a:bodyPr/>
          <a:lstStyle/>
          <a:p>
            <a:r>
              <a:rPr lang="en-NZ" dirty="0" smtClean="0"/>
              <a:t>Exploits use old techniques</a:t>
            </a:r>
          </a:p>
          <a:p>
            <a:pPr lvl="1"/>
            <a:r>
              <a:rPr lang="en-NZ" dirty="0" smtClean="0"/>
              <a:t>Use of methods that were public years ago</a:t>
            </a:r>
          </a:p>
          <a:p>
            <a:pPr lvl="1"/>
            <a:r>
              <a:rPr lang="en-NZ" dirty="0" smtClean="0"/>
              <a:t>Not much ‘progression’</a:t>
            </a:r>
          </a:p>
          <a:p>
            <a:endParaRPr lang="en-NZ" dirty="0"/>
          </a:p>
          <a:p>
            <a:r>
              <a:rPr lang="en-NZ" dirty="0" smtClean="0"/>
              <a:t>Public </a:t>
            </a:r>
            <a:r>
              <a:rPr lang="en-NZ" dirty="0" err="1" smtClean="0"/>
              <a:t>shellcode</a:t>
            </a:r>
            <a:endParaRPr lang="en-NZ" dirty="0" smtClean="0"/>
          </a:p>
          <a:p>
            <a:pPr lvl="1"/>
            <a:r>
              <a:rPr lang="en-NZ" dirty="0" smtClean="0"/>
              <a:t>Used to see advances in </a:t>
            </a:r>
            <a:r>
              <a:rPr lang="en-NZ" dirty="0" err="1" smtClean="0"/>
              <a:t>shellcode</a:t>
            </a:r>
            <a:endParaRPr lang="en-NZ" dirty="0" smtClean="0"/>
          </a:p>
          <a:p>
            <a:pPr lvl="1"/>
            <a:r>
              <a:rPr lang="en-NZ" dirty="0" smtClean="0"/>
              <a:t>Smallest, Fastest </a:t>
            </a:r>
          </a:p>
          <a:p>
            <a:pPr lvl="1"/>
            <a:endParaRPr lang="en-NZ" dirty="0"/>
          </a:p>
          <a:p>
            <a:r>
              <a:rPr lang="en-NZ" dirty="0" smtClean="0"/>
              <a:t>Common to see </a:t>
            </a:r>
            <a:r>
              <a:rPr lang="en-NZ" dirty="0" err="1" smtClean="0"/>
              <a:t>metasploit</a:t>
            </a:r>
            <a:r>
              <a:rPr lang="en-NZ" dirty="0" smtClean="0"/>
              <a:t> </a:t>
            </a:r>
            <a:r>
              <a:rPr lang="en-NZ" dirty="0" err="1" smtClean="0"/>
              <a:t>shellcode</a:t>
            </a:r>
            <a:endParaRPr lang="en-NZ" dirty="0" smtClean="0"/>
          </a:p>
          <a:p>
            <a:pPr lvl="1"/>
            <a:r>
              <a:rPr lang="en-NZ" dirty="0" smtClean="0"/>
              <a:t>Great tool, great guys</a:t>
            </a:r>
          </a:p>
          <a:p>
            <a:pPr lvl="1"/>
            <a:r>
              <a:rPr lang="en-NZ" dirty="0" smtClean="0"/>
              <a:t>Exploits created with little understanding of </a:t>
            </a:r>
            <a:r>
              <a:rPr lang="en-NZ" dirty="0" err="1" smtClean="0"/>
              <a:t>shellcode</a:t>
            </a:r>
            <a:endParaRPr lang="en-NZ" dirty="0" smtClean="0"/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_0_0_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37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Talking about the step between trigger and payload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So What Makes </a:t>
            </a:r>
            <a:r>
              <a:rPr lang="en-NZ" dirty="0" smtClean="0"/>
              <a:t>Up An Exploit</a:t>
            </a:r>
            <a:endParaRPr lang="en-NZ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556791"/>
            <a:ext cx="1847378" cy="504055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chemeClr val="tx1"/>
                </a:solidFill>
              </a:rPr>
              <a:t>Rootite</a:t>
            </a:r>
            <a:r>
              <a:rPr lang="en-NZ" sz="1600" b="1" dirty="0" smtClean="0">
                <a:solidFill>
                  <a:schemeClr val="tx1"/>
                </a:solidFill>
              </a:rPr>
              <a:t> Miners</a:t>
            </a:r>
            <a:endParaRPr lang="en-NZ" sz="16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8177" y="2132856"/>
            <a:ext cx="1847378" cy="504055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chemeClr val="tx1"/>
                </a:solidFill>
              </a:rPr>
              <a:t>Trigger</a:t>
            </a:r>
            <a:r>
              <a:rPr lang="en-NZ" sz="2000" b="1" dirty="0" smtClean="0">
                <a:solidFill>
                  <a:schemeClr val="tx1"/>
                </a:solidFill>
              </a:rPr>
              <a:t> </a:t>
            </a:r>
            <a:r>
              <a:rPr lang="en-NZ" sz="1600" b="1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177" y="2708920"/>
            <a:ext cx="2592288" cy="120032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Exploit Writer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2708919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Turn trigger into code exec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Bypass DEP/ASLR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100% reliability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8177" y="4005064"/>
            <a:ext cx="1850504" cy="5444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chemeClr val="tx1"/>
                </a:solidFill>
              </a:rPr>
              <a:t>Payload Developer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2410" y="4612728"/>
            <a:ext cx="1850504" cy="5444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chemeClr val="tx1"/>
                </a:solidFill>
              </a:rPr>
              <a:t>Delivery Method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051" y="5229200"/>
            <a:ext cx="1850504" cy="5444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chemeClr val="tx1"/>
                </a:solidFill>
              </a:rPr>
              <a:t>Post Exploitation</a:t>
            </a:r>
          </a:p>
        </p:txBody>
      </p:sp>
    </p:spTree>
    <p:extLst>
      <p:ext uri="{BB962C8B-B14F-4D97-AF65-F5344CB8AC3E}">
        <p14:creationId xmlns:p14="http://schemas.microsoft.com/office/powerpoint/2010/main" val="5639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Occurs post execution control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So What Makes Up An Exploit</a:t>
            </a:r>
            <a:endParaRPr lang="en-NZ" sz="2200" dirty="0"/>
          </a:p>
        </p:txBody>
      </p:sp>
      <p:sp>
        <p:nvSpPr>
          <p:cNvPr id="4" name="Rounded Rectangle 3"/>
          <p:cNvSpPr/>
          <p:nvPr/>
        </p:nvSpPr>
        <p:spPr>
          <a:xfrm>
            <a:off x="395535" y="1556792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FindSelf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5856" y="162604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Usual </a:t>
            </a: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fstenv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 or call / pop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6148" y="2309356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LoadAddress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6469" y="2378605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Standard IAT parsing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6148" y="3035165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DoFunction</a:t>
            </a:r>
            <a:r>
              <a:rPr lang="en-NZ" sz="2400" b="1" dirty="0" smtClean="0">
                <a:solidFill>
                  <a:schemeClr val="tx1"/>
                </a:solidFill>
              </a:rPr>
              <a:t>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96469" y="3104414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Migrate/Spawn/Connect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8852" y="3768628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Exit()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99173" y="3837877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TerminateThread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()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TerminateProcess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()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Introduce some DEP bypass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So What Makes Up An Exploit</a:t>
            </a:r>
            <a:endParaRPr lang="en-NZ" sz="2200" dirty="0"/>
          </a:p>
        </p:txBody>
      </p:sp>
      <p:sp>
        <p:nvSpPr>
          <p:cNvPr id="4" name="Rounded Rectangle 3"/>
          <p:cNvSpPr/>
          <p:nvPr/>
        </p:nvSpPr>
        <p:spPr>
          <a:xfrm>
            <a:off x="404788" y="2240106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FindSelf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109" y="2309355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Usual </a:t>
            </a: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fstenv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 or call / pop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5401" y="2992670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LoadAddress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05722" y="306191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Standard IAT parsing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5401" y="3718479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DoFunction</a:t>
            </a:r>
            <a:r>
              <a:rPr lang="en-NZ" sz="2400" b="1" dirty="0" smtClean="0">
                <a:solidFill>
                  <a:schemeClr val="tx1"/>
                </a:solidFill>
              </a:rPr>
              <a:t>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5722" y="378772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Migrate/Spawn/Drink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8105" y="4451942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Exit()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8426" y="4521191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TerminateThread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()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TerminateProcess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()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787" y="1472709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Bypass DEP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5108" y="154195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Drink if I say ROP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Introduce some egg hunting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 smtClean="0"/>
              <a:t>Working In Confined Spaces</a:t>
            </a:r>
            <a:endParaRPr lang="en-NZ" sz="2200" dirty="0"/>
          </a:p>
        </p:txBody>
      </p:sp>
      <p:sp>
        <p:nvSpPr>
          <p:cNvPr id="4" name="Rounded Rectangle 3"/>
          <p:cNvSpPr/>
          <p:nvPr/>
        </p:nvSpPr>
        <p:spPr>
          <a:xfrm>
            <a:off x="404788" y="2240106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FindSelf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109" y="2309355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Usual </a:t>
            </a:r>
            <a:r>
              <a:rPr lang="en-NZ" sz="2400" b="1" dirty="0" err="1">
                <a:latin typeface="Arial" pitchFamily="34" charset="0"/>
                <a:cs typeface="Arial" pitchFamily="34" charset="0"/>
              </a:rPr>
              <a:t>fstenv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 or call / pop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5401" y="2992670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LoadAddress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05722" y="306191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Standard IAT parsing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5401" y="3718479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DoFunction</a:t>
            </a:r>
            <a:r>
              <a:rPr lang="en-NZ" sz="2400" b="1" dirty="0" smtClean="0">
                <a:solidFill>
                  <a:schemeClr val="tx1"/>
                </a:solidFill>
              </a:rPr>
              <a:t>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5722" y="378772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Migrate/Spawn/Drink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8105" y="4451942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Exit()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8426" y="4521191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TerminateThread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()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TerminateProcess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()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787" y="1472709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EggHunter</a:t>
            </a:r>
            <a:r>
              <a:rPr lang="en-NZ" sz="2400" b="1" dirty="0" smtClean="0">
                <a:solidFill>
                  <a:schemeClr val="tx1"/>
                </a:solidFill>
              </a:rPr>
              <a:t>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5108" y="1541958"/>
            <a:ext cx="5463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Search code to find main payload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Introduce some egg hunting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Working In Confined Spaces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5400" y="3750338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FindSelf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05721" y="3819587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Usual </a:t>
            </a:r>
            <a:r>
              <a:rPr lang="en-NZ" sz="2400" b="1" dirty="0" err="1">
                <a:latin typeface="Arial" pitchFamily="34" charset="0"/>
                <a:cs typeface="Arial" pitchFamily="34" charset="0"/>
              </a:rPr>
              <a:t>fstenv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 or call / pop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6013" y="4502902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LoadAddress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26334" y="457215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Standard IAT parsing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6013" y="5228711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DoFunction</a:t>
            </a:r>
            <a:r>
              <a:rPr lang="en-NZ" sz="2400" b="1" dirty="0" smtClean="0">
                <a:solidFill>
                  <a:schemeClr val="tx1"/>
                </a:solidFill>
              </a:rPr>
              <a:t>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26334" y="5297960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Migrate/Spawn/Drink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8717" y="5962174"/>
            <a:ext cx="1995611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Exit()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29038" y="6031423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TerminateThread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(), etc.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4786" y="2255490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EggHunter</a:t>
            </a:r>
            <a:r>
              <a:rPr lang="en-NZ" sz="2400" b="1" dirty="0" smtClean="0">
                <a:solidFill>
                  <a:schemeClr val="tx1"/>
                </a:solidFill>
              </a:rPr>
              <a:t>()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5107" y="2324739"/>
            <a:ext cx="5463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Search code to find main payload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787" y="1472709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Bypass DEP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5108" y="154195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I didn’t really say ROP did I?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4787" y="2996952"/>
            <a:ext cx="2016223" cy="60016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Bypass DEP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85108" y="306620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Yes bypass it again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Nothing new here</a:t>
            </a:r>
          </a:p>
          <a:p>
            <a:pPr lvl="1"/>
            <a:r>
              <a:rPr lang="en-NZ" dirty="0" err="1" smtClean="0"/>
              <a:t>Dep</a:t>
            </a:r>
            <a:r>
              <a:rPr lang="en-NZ" dirty="0" smtClean="0"/>
              <a:t> bypass is common place</a:t>
            </a:r>
          </a:p>
          <a:p>
            <a:pPr lvl="1"/>
            <a:r>
              <a:rPr lang="en-NZ" dirty="0" smtClean="0"/>
              <a:t>ASLR ‘bypass’ is pretty common</a:t>
            </a:r>
          </a:p>
          <a:p>
            <a:pPr lvl="1"/>
            <a:r>
              <a:rPr lang="en-NZ" dirty="0" smtClean="0"/>
              <a:t>Egg hunting </a:t>
            </a:r>
            <a:r>
              <a:rPr lang="en-NZ" dirty="0" err="1" smtClean="0"/>
              <a:t>shellcode</a:t>
            </a:r>
            <a:r>
              <a:rPr lang="en-NZ" dirty="0" smtClean="0"/>
              <a:t> is old school</a:t>
            </a:r>
          </a:p>
          <a:p>
            <a:endParaRPr lang="en-NZ" dirty="0"/>
          </a:p>
          <a:p>
            <a:r>
              <a:rPr lang="en-NZ" dirty="0" err="1" smtClean="0"/>
              <a:t>Skapes</a:t>
            </a:r>
            <a:r>
              <a:rPr lang="en-NZ" dirty="0" smtClean="0"/>
              <a:t> </a:t>
            </a:r>
            <a:r>
              <a:rPr lang="en-NZ" dirty="0" err="1" smtClean="0"/>
              <a:t>egghunt</a:t>
            </a:r>
            <a:r>
              <a:rPr lang="en-NZ" dirty="0" smtClean="0"/>
              <a:t> code is commonly used</a:t>
            </a:r>
          </a:p>
          <a:p>
            <a:pPr lvl="1"/>
            <a:r>
              <a:rPr lang="en-NZ" dirty="0"/>
              <a:t>Published </a:t>
            </a:r>
            <a:r>
              <a:rPr lang="en-NZ" dirty="0" smtClean="0"/>
              <a:t>in or before </a:t>
            </a:r>
            <a:r>
              <a:rPr lang="en-NZ" dirty="0"/>
              <a:t>2003</a:t>
            </a:r>
          </a:p>
          <a:p>
            <a:endParaRPr lang="en-NZ" dirty="0" smtClean="0"/>
          </a:p>
          <a:p>
            <a:r>
              <a:rPr lang="en-NZ" dirty="0" smtClean="0"/>
              <a:t>Its slow and inefficient</a:t>
            </a:r>
          </a:p>
          <a:p>
            <a:pPr lvl="1"/>
            <a:r>
              <a:rPr lang="en-NZ" dirty="0" smtClean="0"/>
              <a:t>No publicly released new code</a:t>
            </a:r>
          </a:p>
          <a:p>
            <a:pPr lvl="1"/>
            <a:r>
              <a:rPr lang="en-NZ" dirty="0" smtClean="0"/>
              <a:t>No innovation?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SyScan</a:t>
            </a:r>
            <a:r>
              <a:rPr lang="en-NZ" dirty="0" smtClean="0"/>
              <a:t> Rocks!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49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guy who wears red pants recently said</a:t>
            </a:r>
          </a:p>
          <a:p>
            <a:pPr lvl="1"/>
            <a:endParaRPr lang="en-NZ" dirty="0" smtClean="0"/>
          </a:p>
          <a:p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To Quote </a:t>
            </a:r>
            <a:r>
              <a:rPr lang="en-NZ" sz="2200" dirty="0" err="1"/>
              <a:t>redpantz</a:t>
            </a:r>
            <a:endParaRPr lang="en-NZ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755576" y="1484784"/>
            <a:ext cx="7416824" cy="1800200"/>
          </a:xfrm>
          <a:prstGeom prst="wedgeRectCallout">
            <a:avLst>
              <a:gd name="adj1" fmla="val -20833"/>
              <a:gd name="adj2" fmla="val 4821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era of simple exploitation is behind us and more exploitation primitives must be used when developing modern exploits</a:t>
            </a:r>
          </a:p>
          <a:p>
            <a:pPr algn="ctr"/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For those that are familiar with it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Skapes</a:t>
            </a:r>
            <a:r>
              <a:rPr lang="en-NZ" dirty="0" smtClean="0"/>
              <a:t> Code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or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dx,0x0fff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get last address in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page</a:t>
            </a: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inc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acts as a counter ;(increments the value in EDX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push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;(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saves our current address on the stack)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push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byte +0x2 ; push 0x2 for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NtAccessCheckAndAuditAlarm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pop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pop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0x2 into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so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it can be used as parameter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0x2e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kernel </a:t>
            </a:r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syscall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al,0x5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check if access violation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occurs</a:t>
            </a: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pop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restore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je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xxxx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jmp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back to start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eax,0x50905090 ; this is the tag (egg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edi,edx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set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edi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to our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scasd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		;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compare for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egg</a:t>
            </a: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jnz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xxxxxx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back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to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inc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edx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scasd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		; compare for egg</a:t>
            </a: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jnz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xxxxx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	; jump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back to "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inc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jmp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600" b="1" dirty="0" err="1" smtClean="0">
                <a:latin typeface="Courier New" pitchFamily="49" charset="0"/>
                <a:cs typeface="Courier New" pitchFamily="49" charset="0"/>
              </a:rPr>
              <a:t>edi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 	; jump to the found location</a:t>
            </a:r>
            <a:endParaRPr lang="en-NZ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For those that aren’t familiar with it</a:t>
            </a:r>
          </a:p>
          <a:p>
            <a:pPr lvl="1"/>
            <a:r>
              <a:rPr lang="en-NZ" dirty="0" smtClean="0"/>
              <a:t>Search memory byte at a time </a:t>
            </a:r>
          </a:p>
          <a:p>
            <a:pPr lvl="1"/>
            <a:r>
              <a:rPr lang="en-NZ" dirty="0"/>
              <a:t>L</a:t>
            </a:r>
            <a:r>
              <a:rPr lang="en-NZ" dirty="0" smtClean="0"/>
              <a:t>ooking for 2 consecutive </a:t>
            </a:r>
            <a:r>
              <a:rPr lang="en-NZ" dirty="0" err="1" smtClean="0"/>
              <a:t>dwords</a:t>
            </a:r>
            <a:endParaRPr lang="en-NZ" dirty="0" smtClean="0"/>
          </a:p>
          <a:p>
            <a:pPr lvl="1"/>
            <a:endParaRPr lang="en-NZ" dirty="0" smtClean="0"/>
          </a:p>
          <a:p>
            <a:pPr marL="963000" lvl="2" indent="0">
              <a:buNone/>
            </a:pPr>
            <a:endParaRPr lang="en-NZ" dirty="0" smtClean="0"/>
          </a:p>
          <a:p>
            <a:pPr marL="914400" lvl="2" indent="0">
              <a:buNone/>
            </a:pPr>
            <a:endParaRPr lang="en-NZ" dirty="0" smtClean="0"/>
          </a:p>
          <a:p>
            <a:pPr marL="914400" lvl="2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Skapes</a:t>
            </a:r>
            <a:r>
              <a:rPr lang="en-NZ" dirty="0" smtClean="0"/>
              <a:t> Code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8208912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3000" lvl="2" indent="0">
              <a:buNone/>
            </a:pPr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 x in 1 to </a:t>
            </a:r>
            <a:r>
              <a:rPr lang="en-NZ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EndOfMemory</a:t>
            </a:r>
            <a:endParaRPr lang="en-NZ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NZ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IsMemoryValidToRead</a:t>
            </a:r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3"/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If </a:t>
            </a:r>
            <a:r>
              <a:rPr lang="en-NZ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FindOurEggHere</a:t>
            </a:r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3"/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NZ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GoThere</a:t>
            </a:r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3"/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End If</a:t>
            </a:r>
          </a:p>
          <a:p>
            <a:pPr lvl="3"/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If</a:t>
            </a:r>
          </a:p>
          <a:p>
            <a:pPr lvl="3"/>
            <a:r>
              <a:rPr lang="en-NZ" sz="2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Memory+=1</a:t>
            </a:r>
            <a:endParaRPr lang="en-NZ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NZ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Next</a:t>
            </a:r>
            <a:endParaRPr lang="en-NZ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Yes it works</a:t>
            </a:r>
          </a:p>
          <a:p>
            <a:pPr lvl="1"/>
            <a:r>
              <a:rPr lang="en-NZ" dirty="0" smtClean="0"/>
              <a:t>But its slow, and inefficient</a:t>
            </a:r>
          </a:p>
          <a:p>
            <a:pPr lvl="1"/>
            <a:r>
              <a:rPr lang="en-NZ" dirty="0" smtClean="0"/>
              <a:t>Doesn’t work on x64 based Windows</a:t>
            </a:r>
          </a:p>
          <a:p>
            <a:pPr lvl="1"/>
            <a:r>
              <a:rPr lang="en-NZ" dirty="0" smtClean="0"/>
              <a:t>And won’t be enough for what I want to do</a:t>
            </a:r>
          </a:p>
          <a:p>
            <a:endParaRPr lang="en-NZ" dirty="0"/>
          </a:p>
          <a:p>
            <a:r>
              <a:rPr lang="en-NZ" dirty="0" smtClean="0"/>
              <a:t>A new and more efficient method must be developed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 Like </a:t>
            </a:r>
            <a:r>
              <a:rPr lang="en-NZ" dirty="0" err="1" smtClean="0"/>
              <a:t>Egges</a:t>
            </a:r>
            <a:r>
              <a:rPr lang="en-NZ" dirty="0" smtClean="0"/>
              <a:t> With Bacon</a:t>
            </a:r>
            <a:endParaRPr lang="en-NZ" dirty="0"/>
          </a:p>
        </p:txBody>
      </p:sp>
      <p:sp>
        <p:nvSpPr>
          <p:cNvPr id="4" name="Rectangular Callout 3"/>
          <p:cNvSpPr/>
          <p:nvPr/>
        </p:nvSpPr>
        <p:spPr>
          <a:xfrm>
            <a:off x="755576" y="3429000"/>
            <a:ext cx="7416824" cy="1800200"/>
          </a:xfrm>
          <a:prstGeom prst="wedgeRectCallout">
            <a:avLst>
              <a:gd name="adj1" fmla="val -20961"/>
              <a:gd name="adj2" fmla="val 5086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era of simple exploitation is behind us and more exploitation primitives must be used when developing modern exploits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33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understand the structures</a:t>
            </a:r>
          </a:p>
          <a:p>
            <a:pPr lvl="1"/>
            <a:r>
              <a:rPr lang="en-NZ" dirty="0" smtClean="0"/>
              <a:t>PEB, TIB, Heap blocks</a:t>
            </a:r>
          </a:p>
          <a:p>
            <a:pPr lvl="1"/>
            <a:r>
              <a:rPr lang="en-NZ" dirty="0" smtClean="0"/>
              <a:t>Totally documented</a:t>
            </a:r>
          </a:p>
          <a:p>
            <a:pPr lvl="1"/>
            <a:r>
              <a:rPr lang="en-NZ" dirty="0" smtClean="0"/>
              <a:t>Great tools for analysis</a:t>
            </a:r>
          </a:p>
          <a:p>
            <a:endParaRPr lang="en-NZ" dirty="0"/>
          </a:p>
          <a:p>
            <a:r>
              <a:rPr lang="en-NZ" dirty="0" smtClean="0"/>
              <a:t>You need a new search algorithm</a:t>
            </a:r>
          </a:p>
          <a:p>
            <a:pPr lvl="1"/>
            <a:r>
              <a:rPr lang="en-NZ" dirty="0" smtClean="0"/>
              <a:t>Intelligently parse the target memory space</a:t>
            </a:r>
          </a:p>
          <a:p>
            <a:pPr lvl="1"/>
            <a:r>
              <a:rPr lang="en-NZ" dirty="0" smtClean="0"/>
              <a:t>Search through known valid heap blocks</a:t>
            </a:r>
          </a:p>
          <a:p>
            <a:pPr lvl="1"/>
            <a:r>
              <a:rPr lang="en-NZ" dirty="0" smtClean="0"/>
              <a:t>Traverse thread stacks</a:t>
            </a:r>
          </a:p>
          <a:p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Seriously </a:t>
            </a:r>
            <a:r>
              <a:rPr lang="en-NZ" dirty="0" smtClean="0"/>
              <a:t>though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Common exploitation termination is</a:t>
            </a:r>
          </a:p>
          <a:p>
            <a:pPr lvl="1"/>
            <a:r>
              <a:rPr lang="en-NZ" dirty="0" smtClean="0"/>
              <a:t>Spawn/Migrate to a process</a:t>
            </a:r>
          </a:p>
          <a:p>
            <a:pPr lvl="1"/>
            <a:r>
              <a:rPr lang="en-NZ" dirty="0" smtClean="0"/>
              <a:t>Call </a:t>
            </a:r>
            <a:r>
              <a:rPr lang="en-NZ" dirty="0" err="1" smtClean="0"/>
              <a:t>TerminateThread</a:t>
            </a:r>
            <a:r>
              <a:rPr lang="en-NZ" dirty="0" smtClean="0"/>
              <a:t>() or </a:t>
            </a:r>
            <a:r>
              <a:rPr lang="en-NZ" dirty="0" err="1" smtClean="0"/>
              <a:t>TerminateProcess</a:t>
            </a:r>
            <a:r>
              <a:rPr lang="en-NZ" dirty="0" smtClean="0"/>
              <a:t>()</a:t>
            </a:r>
          </a:p>
          <a:p>
            <a:endParaRPr lang="en-NZ" dirty="0"/>
          </a:p>
          <a:p>
            <a:r>
              <a:rPr lang="en-NZ" dirty="0" smtClean="0"/>
              <a:t>The end user sees…</a:t>
            </a:r>
          </a:p>
          <a:p>
            <a:pPr lvl="1"/>
            <a:r>
              <a:rPr lang="en-NZ" dirty="0" smtClean="0"/>
              <a:t>My app just disappeared</a:t>
            </a:r>
          </a:p>
          <a:p>
            <a:pPr lvl="1"/>
            <a:r>
              <a:rPr lang="en-NZ" dirty="0" smtClean="0"/>
              <a:t>Another error box</a:t>
            </a:r>
          </a:p>
          <a:p>
            <a:pPr lvl="1"/>
            <a:r>
              <a:rPr lang="en-NZ" dirty="0" smtClean="0"/>
              <a:t>Why is calc.exe running?</a:t>
            </a:r>
          </a:p>
          <a:p>
            <a:endParaRPr lang="en-NZ" dirty="0"/>
          </a:p>
          <a:p>
            <a:r>
              <a:rPr lang="en-NZ" dirty="0"/>
              <a:t>Purpose of this talk</a:t>
            </a:r>
          </a:p>
          <a:p>
            <a:pPr lvl="1"/>
            <a:r>
              <a:rPr lang="en-NZ" dirty="0"/>
              <a:t>Exploits need to be more intelligent</a:t>
            </a:r>
          </a:p>
          <a:p>
            <a:pPr lvl="1"/>
            <a:r>
              <a:rPr lang="en-NZ" dirty="0" smtClean="0"/>
              <a:t>Want to </a:t>
            </a:r>
            <a:r>
              <a:rPr lang="en-NZ" dirty="0"/>
              <a:t>encourage </a:t>
            </a:r>
            <a:r>
              <a:rPr lang="en-NZ" dirty="0" smtClean="0"/>
              <a:t>public work </a:t>
            </a:r>
            <a:r>
              <a:rPr lang="en-NZ" dirty="0"/>
              <a:t>in the space of process continuation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Back To The Present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70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Agent Deployment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Intelligent payload</a:t>
            </a:r>
          </a:p>
          <a:p>
            <a:pPr lvl="1"/>
            <a:r>
              <a:rPr lang="en-NZ" dirty="0" smtClean="0"/>
              <a:t>Allows querying of target address space</a:t>
            </a:r>
          </a:p>
          <a:p>
            <a:pPr lvl="1"/>
            <a:r>
              <a:rPr lang="en-NZ" dirty="0" smtClean="0"/>
              <a:t>Fast.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Agents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5" y="1556792"/>
            <a:ext cx="2016223" cy="2889612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Target Process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72200" y="2440796"/>
            <a:ext cx="2016223" cy="2005608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Attack Control Point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71800" y="2620816"/>
            <a:ext cx="3096344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ight Arrow 6"/>
          <p:cNvSpPr/>
          <p:nvPr/>
        </p:nvSpPr>
        <p:spPr>
          <a:xfrm rot="10800000">
            <a:off x="2781325" y="3808948"/>
            <a:ext cx="3096344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2781324" y="3304892"/>
            <a:ext cx="330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latin typeface="Arial" pitchFamily="34" charset="0"/>
                <a:cs typeface="Arial" pitchFamily="34" charset="0"/>
              </a:rPr>
              <a:t>Two Way Communications</a:t>
            </a:r>
            <a:endParaRPr lang="en-N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Very application specific</a:t>
            </a:r>
          </a:p>
          <a:p>
            <a:pPr lvl="1"/>
            <a:r>
              <a:rPr lang="en-NZ" dirty="0" smtClean="0"/>
              <a:t>But then so are current exploits</a:t>
            </a:r>
          </a:p>
          <a:p>
            <a:endParaRPr lang="en-NZ" dirty="0"/>
          </a:p>
          <a:p>
            <a:r>
              <a:rPr lang="en-NZ" dirty="0" smtClean="0"/>
              <a:t>Examples are on windows XP </a:t>
            </a:r>
          </a:p>
          <a:p>
            <a:pPr lvl="1"/>
            <a:r>
              <a:rPr lang="en-NZ" dirty="0" smtClean="0"/>
              <a:t>Because it really doesn’t matter</a:t>
            </a:r>
          </a:p>
          <a:p>
            <a:pPr lvl="1"/>
            <a:r>
              <a:rPr lang="en-NZ" dirty="0" smtClean="0"/>
              <a:t>Already bypassed DEP/ASLR</a:t>
            </a:r>
          </a:p>
          <a:p>
            <a:pPr lvl="1"/>
            <a:r>
              <a:rPr lang="en-NZ" dirty="0" smtClean="0"/>
              <a:t>Already executing code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Post Exploitation Process Continuation</a:t>
            </a:r>
          </a:p>
        </p:txBody>
      </p:sp>
    </p:spTree>
    <p:extLst>
      <p:ext uri="{BB962C8B-B14F-4D97-AF65-F5344CB8AC3E}">
        <p14:creationId xmlns:p14="http://schemas.microsoft.com/office/powerpoint/2010/main" val="2440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Instead of causing process termination</a:t>
            </a:r>
          </a:p>
          <a:p>
            <a:pPr lvl="1"/>
            <a:r>
              <a:rPr lang="en-NZ" dirty="0" smtClean="0"/>
              <a:t>Just call suspend thread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Simple Win</a:t>
            </a:r>
            <a:endParaRPr lang="en-NZ" dirty="0"/>
          </a:p>
        </p:txBody>
      </p:sp>
      <p:sp>
        <p:nvSpPr>
          <p:cNvPr id="6" name="Rectangular Callout 5"/>
          <p:cNvSpPr/>
          <p:nvPr/>
        </p:nvSpPr>
        <p:spPr>
          <a:xfrm>
            <a:off x="899592" y="2132856"/>
            <a:ext cx="7128792" cy="1152128"/>
          </a:xfrm>
          <a:prstGeom prst="wedgeRectCallout">
            <a:avLst>
              <a:gd name="adj1" fmla="val 29566"/>
              <a:gd name="adj2" fmla="val 4591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 multithreaded application, suspending the corrupted thread may be enough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2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Commonly used by word/</a:t>
            </a:r>
            <a:r>
              <a:rPr lang="en-NZ" dirty="0" err="1" smtClean="0"/>
              <a:t>pdf</a:t>
            </a:r>
            <a:r>
              <a:rPr lang="en-NZ" dirty="0" smtClean="0"/>
              <a:t> </a:t>
            </a:r>
            <a:r>
              <a:rPr lang="en-NZ" dirty="0" err="1" smtClean="0"/>
              <a:t>trojans</a:t>
            </a:r>
            <a:endParaRPr lang="en-NZ" dirty="0" smtClean="0"/>
          </a:p>
          <a:p>
            <a:pPr lvl="1"/>
            <a:r>
              <a:rPr lang="en-NZ" dirty="0" smtClean="0"/>
              <a:t>Exploit writes a new file to disk</a:t>
            </a:r>
          </a:p>
          <a:p>
            <a:pPr lvl="1"/>
            <a:r>
              <a:rPr lang="en-NZ" dirty="0" smtClean="0"/>
              <a:t>Spawns a new word/adobe to load file</a:t>
            </a:r>
          </a:p>
          <a:p>
            <a:pPr lvl="1"/>
            <a:r>
              <a:rPr lang="en-NZ" dirty="0" smtClean="0"/>
              <a:t>Calls </a:t>
            </a:r>
            <a:r>
              <a:rPr lang="en-NZ" dirty="0" err="1" smtClean="0"/>
              <a:t>TerminateProcess</a:t>
            </a:r>
            <a:r>
              <a:rPr lang="en-NZ" dirty="0" smtClean="0"/>
              <a:t>()</a:t>
            </a:r>
          </a:p>
          <a:p>
            <a:pPr lvl="1"/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File Droppers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1962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03848" y="2699628"/>
            <a:ext cx="2664295" cy="873388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Exploit Runs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71453" y="3861048"/>
            <a:ext cx="2664295" cy="873388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Write File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3079" y="5013176"/>
            <a:ext cx="2664295" cy="873388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Spawn MSWord</a:t>
            </a:r>
            <a:endParaRPr lang="en-NZ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56298"/>
            <a:ext cx="1962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lbow Connector 8"/>
          <p:cNvCxnSpPr>
            <a:stCxn id="1026" idx="3"/>
            <a:endCxn id="5" idx="1"/>
          </p:cNvCxnSpPr>
          <p:nvPr/>
        </p:nvCxnSpPr>
        <p:spPr>
          <a:xfrm flipV="1">
            <a:off x="2573710" y="3136322"/>
            <a:ext cx="630138" cy="590632"/>
          </a:xfrm>
          <a:prstGeom prst="bentConnector3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 flipH="1" flipV="1">
            <a:off x="4473945" y="3861048"/>
            <a:ext cx="12700" cy="12700"/>
          </a:xfrm>
          <a:prstGeom prst="bentConnector3">
            <a:avLst>
              <a:gd name="adj1" fmla="val 180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4487292" y="5000476"/>
            <a:ext cx="12700" cy="12700"/>
          </a:xfrm>
          <a:prstGeom prst="bentConnector3">
            <a:avLst>
              <a:gd name="adj1" fmla="val 180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5886078" y="4852310"/>
            <a:ext cx="630138" cy="590632"/>
          </a:xfrm>
          <a:prstGeom prst="bentConnector3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Main process still exits</a:t>
            </a:r>
          </a:p>
          <a:p>
            <a:pPr lvl="1"/>
            <a:r>
              <a:rPr lang="en-NZ" dirty="0" smtClean="0"/>
              <a:t>To the user it looks like a slow file load</a:t>
            </a:r>
          </a:p>
          <a:p>
            <a:endParaRPr lang="en-NZ" dirty="0"/>
          </a:p>
          <a:p>
            <a:r>
              <a:rPr lang="en-NZ" dirty="0" smtClean="0"/>
              <a:t>Can be used on any file format bug</a:t>
            </a:r>
            <a:endParaRPr lang="en-NZ" dirty="0"/>
          </a:p>
          <a:p>
            <a:pPr lvl="1"/>
            <a:r>
              <a:rPr lang="en-NZ" dirty="0" smtClean="0"/>
              <a:t>Simple to achieve</a:t>
            </a:r>
          </a:p>
          <a:p>
            <a:pPr lvl="1"/>
            <a:r>
              <a:rPr lang="en-NZ" dirty="0" smtClean="0"/>
              <a:t>Force the new process to the front</a:t>
            </a:r>
          </a:p>
          <a:p>
            <a:pPr lvl="1"/>
            <a:r>
              <a:rPr lang="en-NZ" dirty="0" smtClean="0"/>
              <a:t>Silently kill the old process</a:t>
            </a:r>
          </a:p>
          <a:p>
            <a:pPr lvl="1"/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File Droppers</a:t>
            </a:r>
          </a:p>
        </p:txBody>
      </p:sp>
    </p:spTree>
    <p:extLst>
      <p:ext uri="{BB962C8B-B14F-4D97-AF65-F5344CB8AC3E}">
        <p14:creationId xmlns:p14="http://schemas.microsoft.com/office/powerpoint/2010/main" val="9939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Back in two thousand and zero</a:t>
            </a:r>
          </a:p>
          <a:p>
            <a:pPr lvl="1"/>
            <a:r>
              <a:rPr lang="en-NZ" dirty="0" smtClean="0"/>
              <a:t>I found some bugs</a:t>
            </a:r>
          </a:p>
          <a:p>
            <a:pPr lvl="1"/>
            <a:r>
              <a:rPr lang="en-NZ" dirty="0" smtClean="0"/>
              <a:t>Published some exploits that spawned a remote shell</a:t>
            </a:r>
          </a:p>
          <a:p>
            <a:endParaRPr lang="en-NZ" dirty="0" smtClean="0"/>
          </a:p>
          <a:p>
            <a:r>
              <a:rPr lang="en-NZ" dirty="0" smtClean="0"/>
              <a:t>Dave </a:t>
            </a:r>
            <a:r>
              <a:rPr lang="en-NZ" dirty="0" err="1" smtClean="0"/>
              <a:t>Aitel</a:t>
            </a:r>
            <a:r>
              <a:rPr lang="en-NZ" dirty="0" smtClean="0"/>
              <a:t> asked me 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Code Execution Is Only The Beginning</a:t>
            </a:r>
            <a:endParaRPr lang="en-NZ" dirty="0"/>
          </a:p>
        </p:txBody>
      </p:sp>
      <p:sp>
        <p:nvSpPr>
          <p:cNvPr id="4" name="Rectangular Callout 3"/>
          <p:cNvSpPr/>
          <p:nvPr/>
        </p:nvSpPr>
        <p:spPr>
          <a:xfrm>
            <a:off x="899592" y="3429000"/>
            <a:ext cx="3888432" cy="1152128"/>
          </a:xfrm>
          <a:prstGeom prst="wedgeRectCallout">
            <a:avLst>
              <a:gd name="adj1" fmla="val -38310"/>
              <a:gd name="adj2" fmla="val -11034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would you want to run cmd.exe?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  <p:sp>
        <p:nvSpPr>
          <p:cNvPr id="5" name="Rectangular Callout 4"/>
          <p:cNvSpPr/>
          <p:nvPr/>
        </p:nvSpPr>
        <p:spPr>
          <a:xfrm>
            <a:off x="5148064" y="4221088"/>
            <a:ext cx="3888432" cy="1296144"/>
          </a:xfrm>
          <a:prstGeom prst="wedgeRectCallout">
            <a:avLst>
              <a:gd name="adj1" fmla="val 43261"/>
              <a:gd name="adj2" fmla="val 11482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that’s what the cool kids do?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7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Need to create snapshot</a:t>
            </a:r>
          </a:p>
          <a:p>
            <a:pPr lvl="1"/>
            <a:r>
              <a:rPr lang="en-NZ" dirty="0" smtClean="0"/>
              <a:t>Registers</a:t>
            </a:r>
          </a:p>
          <a:p>
            <a:pPr lvl="1"/>
            <a:r>
              <a:rPr lang="en-NZ" dirty="0" smtClean="0"/>
              <a:t>Stack</a:t>
            </a:r>
          </a:p>
          <a:p>
            <a:endParaRPr lang="en-NZ" dirty="0"/>
          </a:p>
          <a:p>
            <a:r>
              <a:rPr lang="en-NZ" dirty="0" smtClean="0"/>
              <a:t>Overwrite as little as possible</a:t>
            </a:r>
          </a:p>
          <a:p>
            <a:pPr lvl="1"/>
            <a:r>
              <a:rPr lang="en-NZ" dirty="0" smtClean="0"/>
              <a:t>The less to clean up the better</a:t>
            </a:r>
          </a:p>
          <a:p>
            <a:endParaRPr lang="en-NZ" dirty="0"/>
          </a:p>
          <a:p>
            <a:r>
              <a:rPr lang="en-NZ" dirty="0" smtClean="0"/>
              <a:t>Work out what is important</a:t>
            </a:r>
          </a:p>
          <a:p>
            <a:pPr lvl="1"/>
            <a:r>
              <a:rPr lang="en-NZ" dirty="0" smtClean="0"/>
              <a:t>Not all values will be needed</a:t>
            </a:r>
          </a:p>
          <a:p>
            <a:pPr lvl="1"/>
            <a:r>
              <a:rPr lang="en-NZ" dirty="0" smtClean="0"/>
              <a:t>Return address always required</a:t>
            </a:r>
          </a:p>
          <a:p>
            <a:endParaRPr lang="en-NZ" dirty="0" smtClean="0"/>
          </a:p>
          <a:p>
            <a:r>
              <a:rPr lang="en-NZ" dirty="0" smtClean="0"/>
              <a:t>Recreate stack</a:t>
            </a:r>
            <a:endParaRPr lang="en-NZ" dirty="0"/>
          </a:p>
          <a:p>
            <a:pPr lvl="1"/>
            <a:r>
              <a:rPr lang="en-NZ" dirty="0" smtClean="0"/>
              <a:t>Reset registers and continue execution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Stack Corruption Bugs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039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Exploit runs</a:t>
            </a:r>
          </a:p>
          <a:p>
            <a:pPr lvl="1"/>
            <a:r>
              <a:rPr lang="en-NZ" dirty="0" smtClean="0"/>
              <a:t>Create new thread (suspended)</a:t>
            </a:r>
          </a:p>
          <a:p>
            <a:pPr lvl="1"/>
            <a:r>
              <a:rPr lang="en-NZ" dirty="0" smtClean="0"/>
              <a:t>Copy 2</a:t>
            </a:r>
            <a:r>
              <a:rPr lang="en-NZ" baseline="30000" dirty="0" smtClean="0"/>
              <a:t>nd</a:t>
            </a:r>
            <a:r>
              <a:rPr lang="en-NZ" dirty="0" smtClean="0"/>
              <a:t> stage to new thread</a:t>
            </a:r>
          </a:p>
          <a:p>
            <a:pPr lvl="1"/>
            <a:r>
              <a:rPr lang="en-NZ" dirty="0" smtClean="0"/>
              <a:t>Start new thread</a:t>
            </a:r>
          </a:p>
          <a:p>
            <a:pPr lvl="1"/>
            <a:r>
              <a:rPr lang="en-NZ" dirty="0" smtClean="0"/>
              <a:t>Suspend corrupted thread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Stack Recreation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51880"/>
              </p:ext>
            </p:extLst>
          </p:nvPr>
        </p:nvGraphicFramePr>
        <p:xfrm>
          <a:off x="1187624" y="2996952"/>
          <a:ext cx="223224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98639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itchFamily="34" charset="0"/>
                          <a:cs typeface="Arial" pitchFamily="34" charset="0"/>
                        </a:rPr>
                        <a:t>Corrupted Thread</a:t>
                      </a:r>
                      <a:endParaRPr lang="en-N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821922"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endParaRPr lang="en-NZ" dirty="0" smtClean="0"/>
                    </a:p>
                    <a:p>
                      <a:pPr algn="ctr"/>
                      <a:r>
                        <a:rPr lang="en-NZ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SUSPENDED</a:t>
                      </a:r>
                      <a:endParaRPr lang="en-NZ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16123"/>
              </p:ext>
            </p:extLst>
          </p:nvPr>
        </p:nvGraphicFramePr>
        <p:xfrm>
          <a:off x="5220072" y="2996952"/>
          <a:ext cx="223224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98639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</a:p>
                    <a:p>
                      <a:pPr algn="ctr"/>
                      <a:r>
                        <a:rPr lang="en-NZ" sz="2400" dirty="0" smtClean="0">
                          <a:latin typeface="Arial" pitchFamily="34" charset="0"/>
                          <a:cs typeface="Arial" pitchFamily="34" charset="0"/>
                        </a:rPr>
                        <a:t>Thread</a:t>
                      </a:r>
                      <a:endParaRPr lang="en-N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821922"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endParaRPr lang="en-NZ" dirty="0" smtClean="0"/>
                    </a:p>
                    <a:p>
                      <a:pPr algn="ctr"/>
                      <a:r>
                        <a:rPr lang="en-NZ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NZ" sz="2000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NZ" sz="2000" dirty="0" smtClean="0">
                          <a:latin typeface="Arial" pitchFamily="34" charset="0"/>
                          <a:cs typeface="Arial" pitchFamily="34" charset="0"/>
                        </a:rPr>
                        <a:t> Stage </a:t>
                      </a:r>
                      <a:r>
                        <a:rPr lang="en-NZ" sz="2000" dirty="0" err="1" smtClean="0">
                          <a:latin typeface="Arial" pitchFamily="34" charset="0"/>
                          <a:cs typeface="Arial" pitchFamily="34" charset="0"/>
                        </a:rPr>
                        <a:t>Shellcode</a:t>
                      </a:r>
                      <a:endParaRPr lang="en-N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8" name="Elbow Connector 7"/>
          <p:cNvCxnSpPr/>
          <p:nvPr/>
        </p:nvCxnSpPr>
        <p:spPr>
          <a:xfrm flipV="1">
            <a:off x="3419872" y="3429000"/>
            <a:ext cx="1800200" cy="158584"/>
          </a:xfrm>
          <a:prstGeom prst="bentConnector3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9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Recreate stack</a:t>
            </a:r>
          </a:p>
          <a:p>
            <a:pPr lvl="1"/>
            <a:r>
              <a:rPr lang="en-NZ" dirty="0" smtClean="0"/>
              <a:t>Build new stack on engine or with 2</a:t>
            </a:r>
            <a:r>
              <a:rPr lang="en-NZ" baseline="30000" dirty="0" smtClean="0"/>
              <a:t>nd</a:t>
            </a:r>
            <a:r>
              <a:rPr lang="en-NZ" dirty="0" smtClean="0"/>
              <a:t> stage</a:t>
            </a:r>
          </a:p>
          <a:p>
            <a:pPr lvl="1"/>
            <a:r>
              <a:rPr lang="en-NZ" dirty="0" smtClean="0"/>
              <a:t>Transfer new stack contents to corrupted thread</a:t>
            </a:r>
          </a:p>
          <a:p>
            <a:pPr lvl="1"/>
            <a:r>
              <a:rPr lang="en-NZ" dirty="0" smtClean="0"/>
              <a:t>Reset thread </a:t>
            </a:r>
            <a:r>
              <a:rPr lang="en-NZ" dirty="0"/>
              <a:t>registers </a:t>
            </a:r>
            <a:r>
              <a:rPr lang="en-NZ" dirty="0" smtClean="0"/>
              <a:t>using </a:t>
            </a:r>
            <a:r>
              <a:rPr lang="en-NZ" dirty="0" err="1" smtClean="0"/>
              <a:t>SetThreadContext</a:t>
            </a:r>
            <a:r>
              <a:rPr lang="en-NZ" dirty="0" smtClean="0"/>
              <a:t>()</a:t>
            </a:r>
          </a:p>
          <a:p>
            <a:pPr lvl="1"/>
            <a:r>
              <a:rPr lang="en-NZ" dirty="0" smtClean="0"/>
              <a:t>Resume thread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Stack Recreation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98774"/>
              </p:ext>
            </p:extLst>
          </p:nvPr>
        </p:nvGraphicFramePr>
        <p:xfrm>
          <a:off x="1187624" y="2996952"/>
          <a:ext cx="223224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98639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itchFamily="34" charset="0"/>
                          <a:cs typeface="Arial" pitchFamily="34" charset="0"/>
                        </a:rPr>
                        <a:t>Fixed Stack Thread</a:t>
                      </a:r>
                      <a:endParaRPr lang="en-N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821922"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endParaRPr lang="en-NZ" dirty="0" smtClean="0"/>
                    </a:p>
                    <a:p>
                      <a:pPr algn="ctr"/>
                      <a:r>
                        <a:rPr lang="en-NZ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Process Continuation</a:t>
                      </a:r>
                      <a:endParaRPr lang="en-NZ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97523"/>
              </p:ext>
            </p:extLst>
          </p:nvPr>
        </p:nvGraphicFramePr>
        <p:xfrm>
          <a:off x="5220072" y="2996952"/>
          <a:ext cx="223224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98639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</a:p>
                    <a:p>
                      <a:pPr algn="ctr"/>
                      <a:r>
                        <a:rPr lang="en-NZ" sz="2400" dirty="0" smtClean="0">
                          <a:latin typeface="Arial" pitchFamily="34" charset="0"/>
                          <a:cs typeface="Arial" pitchFamily="34" charset="0"/>
                        </a:rPr>
                        <a:t>Thread</a:t>
                      </a:r>
                      <a:endParaRPr lang="en-N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821922">
                <a:tc>
                  <a:txBody>
                    <a:bodyPr/>
                    <a:lstStyle/>
                    <a:p>
                      <a:endParaRPr lang="en-NZ" dirty="0" smtClean="0"/>
                    </a:p>
                    <a:p>
                      <a:endParaRPr lang="en-NZ" dirty="0" smtClean="0"/>
                    </a:p>
                    <a:p>
                      <a:pPr algn="ctr"/>
                      <a:r>
                        <a:rPr lang="en-NZ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NZ" sz="2000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NZ" sz="2000" dirty="0" smtClean="0">
                          <a:latin typeface="Arial" pitchFamily="34" charset="0"/>
                          <a:cs typeface="Arial" pitchFamily="34" charset="0"/>
                        </a:rPr>
                        <a:t> Stage </a:t>
                      </a:r>
                      <a:r>
                        <a:rPr lang="en-NZ" sz="2000" dirty="0" err="1" smtClean="0">
                          <a:latin typeface="Arial" pitchFamily="34" charset="0"/>
                          <a:cs typeface="Arial" pitchFamily="34" charset="0"/>
                        </a:rPr>
                        <a:t>Shellcode</a:t>
                      </a:r>
                      <a:endParaRPr lang="en-N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Classify data types</a:t>
            </a:r>
          </a:p>
          <a:p>
            <a:pPr lvl="1"/>
            <a:r>
              <a:rPr lang="en-NZ" dirty="0" smtClean="0"/>
              <a:t>Static value</a:t>
            </a:r>
          </a:p>
          <a:p>
            <a:pPr lvl="1"/>
            <a:r>
              <a:rPr lang="en-NZ" dirty="0" err="1" smtClean="0"/>
              <a:t>Ptr</a:t>
            </a:r>
            <a:r>
              <a:rPr lang="en-NZ" dirty="0" smtClean="0"/>
              <a:t> to loadable module</a:t>
            </a:r>
          </a:p>
          <a:p>
            <a:pPr lvl="1"/>
            <a:r>
              <a:rPr lang="en-NZ" dirty="0" err="1" smtClean="0"/>
              <a:t>Ptr</a:t>
            </a:r>
            <a:r>
              <a:rPr lang="en-NZ" dirty="0" smtClean="0"/>
              <a:t> to stack address</a:t>
            </a:r>
          </a:p>
          <a:p>
            <a:pPr lvl="1"/>
            <a:r>
              <a:rPr lang="en-NZ" dirty="0" err="1" smtClean="0"/>
              <a:t>Ptr</a:t>
            </a:r>
            <a:r>
              <a:rPr lang="en-NZ" dirty="0" smtClean="0"/>
              <a:t> to heap address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How To Recreate The Stack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97074" y="2708920"/>
            <a:ext cx="8007374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03D1F858 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0142C510  ÅB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HEAP #4 Segment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2]</a:t>
            </a:r>
          </a:p>
          <a:p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03D1F85C  014306A0   C [HEAP #4 Segment 2]</a:t>
            </a:r>
          </a:p>
          <a:p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03D1F860 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00000000  ....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03D1F864  6F346789  ‰g4o  ASCII "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loading" 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[ STATIC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] 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03D1F868  6F346907  i4o  ASCII "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RealText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STATIC 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03D1F86C  03D1F9DF 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ßùÑ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STACK  ] 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03D1F870  03D1F9D8 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ØùÑ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STACK  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03D1F874  03D1F9D8 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ØùÑ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STACK  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03D1F878  03D1F9D8 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ØùÑ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STACK  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03D1F87C  03D1F9D8 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ØùÑ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STACK  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03D1F880  00000000  ....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03D1F884  003F0178  x?.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[PTR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TO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HEAP] 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03D1F888  003F0178  x?.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[PTR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TO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HEAP]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03D1F88C  003F0178  x?.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[PTR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TO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HEAP]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Stack addresses</a:t>
            </a:r>
            <a:endParaRPr lang="en-NZ" dirty="0"/>
          </a:p>
          <a:p>
            <a:pPr lvl="1"/>
            <a:r>
              <a:rPr lang="en-NZ" dirty="0" smtClean="0"/>
              <a:t>Relocate to current stack address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Its All Just Data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40110" y="1717576"/>
            <a:ext cx="328381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03D1F858 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0142C510  ÅB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03D1F85C 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014306A0   C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03D1F860 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00000000  ....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03D1F864  6F346789  ‰g4o 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03D1F868 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6F346907  i4o 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03D1F86C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03D1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F9DF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ßùÑ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03D1F870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03D1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ØùÑ</a:t>
            </a: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03D1F874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03D1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ØùÑ</a:t>
            </a: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03D1F878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03D1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ØùÑ</a:t>
            </a:r>
            <a:endParaRPr lang="en-NZ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700808"/>
            <a:ext cx="328381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03D9F858  01439E00  .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žC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03D9F85C  0143F0F8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øðC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03D9F860  00000000  ....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03D9F864  6F346789  ‰g4o 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03D9F868 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6F346907  i4o 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03D9F86C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03D9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F9DF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ßùÙ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03D9F870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03D9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ØùÙ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03D9F874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03D9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ØùÙ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03D9F878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03D9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ØùÙ</a:t>
            </a:r>
            <a:endParaRPr lang="en-NZ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Heap Addresses</a:t>
            </a:r>
            <a:endParaRPr lang="en-NZ" dirty="0"/>
          </a:p>
          <a:p>
            <a:pPr lvl="1"/>
            <a:r>
              <a:rPr lang="en-NZ" dirty="0" smtClean="0"/>
              <a:t>More difficult</a:t>
            </a:r>
          </a:p>
          <a:p>
            <a:pPr lvl="1"/>
            <a:endParaRPr lang="en-NZ" dirty="0"/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lvl="1"/>
            <a:endParaRPr lang="en-NZ" dirty="0" smtClean="0"/>
          </a:p>
          <a:p>
            <a:pPr lvl="1"/>
            <a:r>
              <a:rPr lang="en-NZ" dirty="0" smtClean="0"/>
              <a:t>But certainly possible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Its All Just Data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40110" y="1717576"/>
            <a:ext cx="328381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03D1F858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0142C510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 ÅB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03D1F85C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014306A0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  C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03D1F860  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00000000  ....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03D1F864  6F346789  ‰g4o  </a:t>
            </a:r>
            <a:endParaRPr lang="en-NZ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03D1F868  6F346907  i4o  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03D1F86C  03D1F9DF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ßùÑ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03D1F870  03D1F9D8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ØùÑ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03D1F874  03D1F9D8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ØùÑ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03D1F878  03D1F9D8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ØùÑ</a:t>
            </a:r>
            <a:endParaRPr lang="en-NZ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700808"/>
            <a:ext cx="328381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03D9F858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01439E00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žC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03D9F85C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0143F0F8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øðC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03D9F860  00000000  ....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03D9F864  6F346789  ‰g4o  03D9F868  6F346907  i4o  03D9F86C  03D9F9DF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ßùÙ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03D9F870  03D9F9D8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ØùÙ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03D9F874  03D9F9D8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ØùÙ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03D9F878  03D9F9D8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ØùÙ</a:t>
            </a:r>
            <a:endParaRPr lang="en-NZ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Address not used</a:t>
            </a:r>
            <a:endParaRPr lang="en-NZ" dirty="0"/>
          </a:p>
          <a:p>
            <a:pPr lvl="1"/>
            <a:r>
              <a:rPr lang="en-NZ" dirty="0" smtClean="0"/>
              <a:t>In some cases, stack values are not used post exploit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Its All Just Data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97074" y="1700808"/>
            <a:ext cx="800737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6F3444B1   &gt;CALL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EBP			; Call to vulnerable function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6F3444B3   &gt;TEST EAX,EAX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6F3444B5  ^&gt;JE SHORT libsubti.6F344465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6F3444B7   &gt;MOV EBP,DWORD PTR DS:[ESI+4]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6F3444BA   &gt;XOR EBX,EBX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6F3444BC   &gt;TEST EBP,EBP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6F3444BE   &gt;JLE SHORT libsubti.6F3444D4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6F3444C0   &gt;MOV ECX,DWORD PTR DS:[ESI+C]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6F3444C3   &gt;MOV EDI,DWORD PTR DS:[ECX+EBX*4]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6F3444C6   &gt;INC EBX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6F3444C7   &gt;MOV DWORD PTR SS:[ESP],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EDI	; Put EDI on the stack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6F3444CA   &gt;CALL &lt;JMP.&amp;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msvcrt.free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943" y="4774654"/>
            <a:ext cx="328381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03D9F858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01439E00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žC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03D9F85C  </a:t>
            </a:r>
            <a:r>
              <a:rPr lang="en-NZ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0143F0F8</a:t>
            </a:r>
            <a:r>
              <a:rPr lang="en-NZ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NZ" sz="1600" b="1" dirty="0" err="1">
                <a:latin typeface="Courier New" pitchFamily="49" charset="0"/>
                <a:cs typeface="Courier New" pitchFamily="49" charset="0"/>
              </a:rPr>
              <a:t>øðC</a:t>
            </a:r>
          </a:p>
          <a:p>
            <a:r>
              <a:rPr lang="en-NZ" sz="1600" b="1" dirty="0">
                <a:latin typeface="Courier New" pitchFamily="49" charset="0"/>
                <a:cs typeface="Courier New" pitchFamily="49" charset="0"/>
              </a:rPr>
              <a:t>03D9F860  00000000  </a:t>
            </a:r>
            <a:r>
              <a:rPr lang="en-NZ" sz="1600" b="1" dirty="0" smtClean="0">
                <a:latin typeface="Courier New" pitchFamily="49" charset="0"/>
                <a:cs typeface="Courier New" pitchFamily="49" charset="0"/>
              </a:rPr>
              <a:t>....</a:t>
            </a:r>
            <a:endParaRPr lang="en-NZ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80112" y="4774653"/>
            <a:ext cx="3024336" cy="830997"/>
          </a:xfrm>
          <a:prstGeom prst="wedgeRectCallout">
            <a:avLst>
              <a:gd name="adj1" fmla="val -110572"/>
              <a:gd name="adj2" fmla="val -34381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Replaced with EDI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1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Search</a:t>
            </a:r>
          </a:p>
          <a:p>
            <a:pPr lvl="1"/>
            <a:r>
              <a:rPr lang="en-NZ" dirty="0" smtClean="0"/>
              <a:t>Build a signature for the end location data</a:t>
            </a:r>
          </a:p>
          <a:p>
            <a:pPr lvl="1"/>
            <a:r>
              <a:rPr lang="en-NZ" dirty="0" smtClean="0"/>
              <a:t>Highly dependant on object data</a:t>
            </a:r>
          </a:p>
          <a:p>
            <a:pPr lvl="1"/>
            <a:r>
              <a:rPr lang="en-NZ" dirty="0" smtClean="0"/>
              <a:t>Of course this won’t always be viable</a:t>
            </a:r>
          </a:p>
          <a:p>
            <a:endParaRPr lang="en-NZ" dirty="0"/>
          </a:p>
          <a:p>
            <a:r>
              <a:rPr lang="en-NZ" dirty="0" smtClean="0"/>
              <a:t>Offset </a:t>
            </a:r>
            <a:r>
              <a:rPr lang="en-NZ" dirty="0"/>
              <a:t>from other values</a:t>
            </a:r>
          </a:p>
          <a:p>
            <a:pPr lvl="1"/>
            <a:r>
              <a:rPr lang="en-NZ" dirty="0"/>
              <a:t>Find a reference point to work from [ESI-4]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Skip code chunks</a:t>
            </a:r>
          </a:p>
          <a:p>
            <a:pPr lvl="1"/>
            <a:r>
              <a:rPr lang="en-NZ" dirty="0" smtClean="0"/>
              <a:t>Return to further down the call chain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Its All Just Data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16536"/>
            <a:ext cx="5730738" cy="15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2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Historically difficult to achieve</a:t>
            </a:r>
          </a:p>
          <a:p>
            <a:pPr lvl="1"/>
            <a:r>
              <a:rPr lang="en-NZ" dirty="0" smtClean="0"/>
              <a:t>Overwritten metadata causes corruption</a:t>
            </a:r>
          </a:p>
          <a:p>
            <a:endParaRPr lang="en-NZ" dirty="0"/>
          </a:p>
          <a:p>
            <a:r>
              <a:rPr lang="en-NZ" dirty="0" smtClean="0"/>
              <a:t>Heap fix code</a:t>
            </a:r>
          </a:p>
          <a:p>
            <a:pPr lvl="1"/>
            <a:r>
              <a:rPr lang="en-NZ" dirty="0" smtClean="0"/>
              <a:t>Create new heap or use other process heap</a:t>
            </a:r>
          </a:p>
          <a:p>
            <a:pPr lvl="1"/>
            <a:r>
              <a:rPr lang="en-NZ" dirty="0" smtClean="0"/>
              <a:t>Update PEB-&gt;heaps[] and replace corrupted heap</a:t>
            </a:r>
          </a:p>
          <a:p>
            <a:pPr lvl="1"/>
            <a:r>
              <a:rPr lang="en-NZ" dirty="0" smtClean="0"/>
              <a:t>Modify </a:t>
            </a:r>
            <a:r>
              <a:rPr lang="en-NZ" dirty="0" err="1" smtClean="0"/>
              <a:t>RtlFreeHeap</a:t>
            </a:r>
            <a:r>
              <a:rPr lang="en-NZ" dirty="0" smtClean="0"/>
              <a:t>() to prevent frees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Heap Corruption Bugs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496944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dword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fs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:[0x18]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// Get pointer to TEB</a:t>
            </a:r>
          </a:p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dword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[eax+0x30]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// Get pointer to the PEB from TEB.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lea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ebx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dword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[eax+0x18]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// Get pointer to process heap from PEB</a:t>
            </a:r>
          </a:p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dword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[eax+0x90]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// Get pointer to heaps list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lea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, [eax+0x4]              </a:t>
            </a:r>
          </a:p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, [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]              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// Get pointer to next heap in list</a:t>
            </a:r>
          </a:p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ebx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  //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Replace process heap with next heap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in list</a:t>
            </a:r>
          </a:p>
          <a:p>
            <a:pPr algn="r"/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Code posted by Cesar to </a:t>
            </a:r>
            <a:r>
              <a:rPr lang="en-NZ" sz="1400" b="1" dirty="0" err="1" smtClean="0">
                <a:latin typeface="Courier New" pitchFamily="49" charset="0"/>
                <a:cs typeface="Courier New" pitchFamily="49" charset="0"/>
              </a:rPr>
              <a:t>dailydave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 (2004)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Heap fixing not really viable</a:t>
            </a:r>
          </a:p>
          <a:p>
            <a:pPr lvl="1"/>
            <a:r>
              <a:rPr lang="en-NZ" dirty="0" smtClean="0"/>
              <a:t>Modules store </a:t>
            </a:r>
            <a:r>
              <a:rPr lang="en-NZ" dirty="0" err="1" smtClean="0"/>
              <a:t>ptrs</a:t>
            </a:r>
            <a:r>
              <a:rPr lang="en-NZ" dirty="0" smtClean="0"/>
              <a:t> to the heap base (</a:t>
            </a:r>
            <a:r>
              <a:rPr lang="en-NZ" dirty="0" err="1" smtClean="0"/>
              <a:t>msvcrt</a:t>
            </a:r>
            <a:r>
              <a:rPr lang="en-NZ" dirty="0" smtClean="0"/>
              <a:t>, </a:t>
            </a:r>
            <a:r>
              <a:rPr lang="en-NZ" dirty="0" err="1" smtClean="0"/>
              <a:t>etc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Data stored on the heap is overwritten</a:t>
            </a:r>
          </a:p>
          <a:p>
            <a:endParaRPr lang="en-NZ" dirty="0"/>
          </a:p>
          <a:p>
            <a:r>
              <a:rPr lang="en-NZ" dirty="0" smtClean="0"/>
              <a:t>Today Heap exploits more refined</a:t>
            </a:r>
          </a:p>
          <a:p>
            <a:pPr lvl="1"/>
            <a:r>
              <a:rPr lang="en-NZ" dirty="0" smtClean="0"/>
              <a:t>Much more control</a:t>
            </a:r>
          </a:p>
          <a:p>
            <a:pPr lvl="1"/>
            <a:r>
              <a:rPr lang="en-NZ" dirty="0" smtClean="0"/>
              <a:t>Subtle changes</a:t>
            </a:r>
            <a:r>
              <a:rPr lang="en-NZ" dirty="0"/>
              <a:t> </a:t>
            </a:r>
            <a:r>
              <a:rPr lang="en-NZ" dirty="0" smtClean="0"/>
              <a:t>that can possibly be reversed</a:t>
            </a:r>
          </a:p>
          <a:p>
            <a:pPr lvl="1"/>
            <a:r>
              <a:rPr lang="en-NZ" dirty="0" smtClean="0"/>
              <a:t>Modify </a:t>
            </a:r>
            <a:r>
              <a:rPr lang="en-NZ" dirty="0" err="1" smtClean="0"/>
              <a:t>freelists</a:t>
            </a:r>
            <a:r>
              <a:rPr lang="en-NZ" dirty="0" smtClean="0"/>
              <a:t> and other structures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Heap Corruption Bugs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672323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Dave was right</a:t>
            </a:r>
          </a:p>
          <a:p>
            <a:pPr lvl="1"/>
            <a:r>
              <a:rPr lang="en-NZ" dirty="0" smtClean="0"/>
              <a:t>Spawning a cmd.exe shell was wrong</a:t>
            </a:r>
          </a:p>
          <a:p>
            <a:pPr lvl="1"/>
            <a:r>
              <a:rPr lang="en-NZ" dirty="0" smtClean="0"/>
              <a:t>You lose control of the ‘execution flow’</a:t>
            </a:r>
          </a:p>
          <a:p>
            <a:pPr lvl="1"/>
            <a:r>
              <a:rPr lang="en-NZ" dirty="0" smtClean="0"/>
              <a:t>Permissions prevent cmd.exe execution</a:t>
            </a:r>
          </a:p>
          <a:p>
            <a:endParaRPr lang="en-NZ" dirty="0"/>
          </a:p>
          <a:p>
            <a:r>
              <a:rPr lang="en-NZ" dirty="0" smtClean="0"/>
              <a:t>Agent Deployment</a:t>
            </a:r>
          </a:p>
          <a:p>
            <a:pPr lvl="1"/>
            <a:r>
              <a:rPr lang="en-NZ" dirty="0" smtClean="0"/>
              <a:t>Canvas</a:t>
            </a:r>
          </a:p>
          <a:p>
            <a:pPr lvl="1"/>
            <a:r>
              <a:rPr lang="en-NZ" dirty="0" err="1" smtClean="0"/>
              <a:t>Meterpreter</a:t>
            </a:r>
            <a:endParaRPr lang="en-NZ" dirty="0" smtClean="0"/>
          </a:p>
          <a:p>
            <a:pPr lvl="1"/>
            <a:r>
              <a:rPr lang="en-NZ" dirty="0" smtClean="0"/>
              <a:t>Core Impact</a:t>
            </a:r>
          </a:p>
          <a:p>
            <a:pPr lvl="1"/>
            <a:r>
              <a:rPr lang="en-NZ" dirty="0" smtClean="0"/>
              <a:t>Others…</a:t>
            </a:r>
          </a:p>
          <a:p>
            <a:endParaRPr lang="en-NZ" dirty="0"/>
          </a:p>
          <a:p>
            <a:r>
              <a:rPr lang="en-NZ" dirty="0" smtClean="0"/>
              <a:t>Post Agent Deployment</a:t>
            </a:r>
          </a:p>
          <a:p>
            <a:pPr lvl="1"/>
            <a:r>
              <a:rPr lang="en-NZ" dirty="0" smtClean="0"/>
              <a:t>Unstoppable?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Dare I Say It</a:t>
            </a:r>
            <a:endParaRPr lang="en-NZ" dirty="0"/>
          </a:p>
        </p:txBody>
      </p:sp>
      <p:sp>
        <p:nvSpPr>
          <p:cNvPr id="4" name="Rectangular Callout 3"/>
          <p:cNvSpPr/>
          <p:nvPr/>
        </p:nvSpPr>
        <p:spPr>
          <a:xfrm>
            <a:off x="4499992" y="3717032"/>
            <a:ext cx="3888432" cy="1152128"/>
          </a:xfrm>
          <a:prstGeom prst="wedgeRectCallout">
            <a:avLst>
              <a:gd name="adj1" fmla="val -77503"/>
              <a:gd name="adj2" fmla="val -3924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Allow post exploitation interaction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State Of Browser Exploits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355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4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N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7272808" cy="52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Bad Exploit, No Biscuit….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501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Bad Exploit, No Biscuit….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52792" cy="529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IE 8 will reload a page that causes a crash</a:t>
            </a:r>
          </a:p>
          <a:p>
            <a:pPr lvl="1"/>
            <a:r>
              <a:rPr lang="en-NZ" dirty="0" smtClean="0"/>
              <a:t>Exploit delivery must prevent this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IE 8 Errors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585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IE 8 Errors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89200" cy="40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If that is the exit() part of the exploit</a:t>
            </a:r>
          </a:p>
          <a:p>
            <a:pPr lvl="1"/>
            <a:r>
              <a:rPr lang="en-NZ" dirty="0" smtClean="0"/>
              <a:t>You just wasted your </a:t>
            </a:r>
            <a:r>
              <a:rPr lang="en-NZ" dirty="0" err="1" smtClean="0"/>
              <a:t>rootite</a:t>
            </a:r>
            <a:endParaRPr lang="en-NZ" dirty="0" smtClean="0"/>
          </a:p>
          <a:p>
            <a:pPr lvl="1"/>
            <a:r>
              <a:rPr lang="en-NZ" dirty="0" smtClean="0"/>
              <a:t>Obvious signs of exploitation</a:t>
            </a:r>
          </a:p>
          <a:p>
            <a:endParaRPr lang="en-NZ" dirty="0" smtClean="0"/>
          </a:p>
          <a:p>
            <a:r>
              <a:rPr lang="en-NZ" dirty="0" smtClean="0"/>
              <a:t>This is the current state of public exploits</a:t>
            </a:r>
          </a:p>
          <a:p>
            <a:pPr lvl="1"/>
            <a:r>
              <a:rPr lang="en-NZ" dirty="0" smtClean="0"/>
              <a:t>Only seem to care about the connect back</a:t>
            </a:r>
          </a:p>
          <a:p>
            <a:pPr lvl="1"/>
            <a:r>
              <a:rPr lang="en-NZ" dirty="0" smtClean="0"/>
              <a:t>No intention to hide a target crash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Bye </a:t>
            </a:r>
            <a:r>
              <a:rPr lang="en-NZ" sz="2200" dirty="0" err="1"/>
              <a:t>Bye</a:t>
            </a:r>
            <a:r>
              <a:rPr lang="en-NZ" sz="2200" dirty="0"/>
              <a:t> </a:t>
            </a:r>
            <a:r>
              <a:rPr lang="en-NZ" sz="2200" dirty="0" err="1"/>
              <a:t>Rootite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01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What is use after free?</a:t>
            </a:r>
          </a:p>
          <a:p>
            <a:pPr lvl="1"/>
            <a:r>
              <a:rPr lang="en-NZ" dirty="0" smtClean="0"/>
              <a:t>Memory created</a:t>
            </a:r>
          </a:p>
          <a:p>
            <a:pPr lvl="1"/>
            <a:r>
              <a:rPr lang="en-NZ" dirty="0" smtClean="0"/>
              <a:t>Memory reference stored</a:t>
            </a:r>
          </a:p>
          <a:p>
            <a:pPr lvl="1"/>
            <a:r>
              <a:rPr lang="en-NZ" dirty="0" smtClean="0"/>
              <a:t>Memory freed</a:t>
            </a:r>
          </a:p>
          <a:p>
            <a:pPr lvl="1"/>
            <a:r>
              <a:rPr lang="en-NZ" dirty="0" smtClean="0"/>
              <a:t>Memory space repopulated</a:t>
            </a:r>
          </a:p>
          <a:p>
            <a:pPr lvl="1"/>
            <a:r>
              <a:rPr lang="en-NZ" dirty="0" smtClean="0"/>
              <a:t>Memory reference used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Use After Free</a:t>
            </a:r>
            <a:endParaRPr lang="en-NZ" dirty="0"/>
          </a:p>
        </p:txBody>
      </p:sp>
      <p:sp>
        <p:nvSpPr>
          <p:cNvPr id="5" name="Rounded Rectangle 4"/>
          <p:cNvSpPr/>
          <p:nvPr/>
        </p:nvSpPr>
        <p:spPr>
          <a:xfrm>
            <a:off x="1106237" y="3547266"/>
            <a:ext cx="2016223" cy="96020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Memory Chunk 1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7864" y="3516838"/>
            <a:ext cx="2016223" cy="96020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Memory Chunk 2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0112" y="3476885"/>
            <a:ext cx="2016223" cy="96020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Memory Chunk 3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0430" y="4797152"/>
            <a:ext cx="2016223" cy="9602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New Memory Chunk 2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868144" y="1700808"/>
            <a:ext cx="2763739" cy="816188"/>
          </a:xfrm>
          <a:prstGeom prst="wedgeRectCallout">
            <a:avLst>
              <a:gd name="adj1" fmla="val -93785"/>
              <a:gd name="adj2" fmla="val 16747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Reference </a:t>
            </a:r>
            <a:r>
              <a:rPr lang="en-NZ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ptr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33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295 -0.185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18597"/>
              </p:ext>
            </p:extLst>
          </p:nvPr>
        </p:nvGraphicFramePr>
        <p:xfrm>
          <a:off x="755576" y="1158087"/>
          <a:ext cx="1594520" cy="476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</a:tblGrid>
              <a:tr h="374867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OBJECT</a:t>
                      </a:r>
                      <a:r>
                        <a:rPr lang="en-NZ" baseline="0" dirty="0" smtClean="0"/>
                        <a:t> 1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  <a:p>
                      <a:pPr algn="ctr"/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Ptr1</a:t>
                      </a:r>
                    </a:p>
                    <a:p>
                      <a:pPr algn="ctr"/>
                      <a:r>
                        <a:rPr lang="en-NZ" baseline="0" dirty="0" smtClean="0"/>
                        <a:t>0x00545460</a:t>
                      </a:r>
                    </a:p>
                    <a:p>
                      <a:pPr algn="ctr"/>
                      <a:r>
                        <a:rPr lang="en-NZ" baseline="0" dirty="0" err="1" smtClean="0"/>
                        <a:t>OutputText</a:t>
                      </a:r>
                      <a:r>
                        <a:rPr lang="en-NZ" baseline="0" dirty="0" smtClean="0"/>
                        <a:t>()</a:t>
                      </a:r>
                    </a:p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smtClean="0"/>
                        <a:t>0x00545560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err="1" smtClean="0"/>
                        <a:t>RemoveText</a:t>
                      </a:r>
                      <a:r>
                        <a:rPr lang="en-NZ" baseline="0" dirty="0" smtClean="0"/>
                        <a:t>()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smtClean="0"/>
                        <a:t>0x00545660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Destroy()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Browser Based Use After Free</a:t>
            </a:r>
            <a:endParaRPr lang="en-NZ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350366"/>
              </p:ext>
            </p:extLst>
          </p:nvPr>
        </p:nvGraphicFramePr>
        <p:xfrm>
          <a:off x="6721896" y="1196752"/>
          <a:ext cx="1594520" cy="476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</a:tblGrid>
              <a:tr h="374867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OBJECT</a:t>
                      </a:r>
                      <a:r>
                        <a:rPr lang="en-NZ" baseline="0" dirty="0" smtClean="0"/>
                        <a:t> 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  <a:p>
                      <a:pPr algn="ctr"/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Ptr1</a:t>
                      </a:r>
                    </a:p>
                    <a:p>
                      <a:pPr algn="ctr"/>
                      <a:r>
                        <a:rPr lang="en-NZ" baseline="0" dirty="0" smtClean="0"/>
                        <a:t>0x00545460</a:t>
                      </a:r>
                    </a:p>
                    <a:p>
                      <a:pPr algn="ctr"/>
                      <a:r>
                        <a:rPr lang="en-NZ" baseline="0" dirty="0" err="1" smtClean="0"/>
                        <a:t>OutputText</a:t>
                      </a:r>
                      <a:r>
                        <a:rPr lang="en-NZ" baseline="0" dirty="0" smtClean="0"/>
                        <a:t>()</a:t>
                      </a:r>
                    </a:p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smtClean="0"/>
                        <a:t>0x00545560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err="1" smtClean="0"/>
                        <a:t>RemoveText</a:t>
                      </a:r>
                      <a:r>
                        <a:rPr lang="en-NZ" baseline="0" dirty="0" smtClean="0"/>
                        <a:t>()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smtClean="0"/>
                        <a:t>0x00545660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Destroy()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558363"/>
              </p:ext>
            </p:extLst>
          </p:nvPr>
        </p:nvGraphicFramePr>
        <p:xfrm>
          <a:off x="6732240" y="1196752"/>
          <a:ext cx="1594520" cy="47639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4520"/>
              </a:tblGrid>
              <a:tr h="374867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OBJECT</a:t>
                      </a:r>
                      <a:r>
                        <a:rPr lang="en-NZ" baseline="0" dirty="0" smtClean="0"/>
                        <a:t> 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  <a:p>
                      <a:pPr algn="ctr"/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Ptr1</a:t>
                      </a:r>
                    </a:p>
                    <a:p>
                      <a:pPr algn="ctr"/>
                      <a:r>
                        <a:rPr lang="en-NZ" baseline="0" dirty="0" smtClean="0"/>
                        <a:t>0x0D0D0D0D</a:t>
                      </a:r>
                    </a:p>
                    <a:p>
                      <a:pPr algn="ctr"/>
                      <a:r>
                        <a:rPr lang="en-NZ" baseline="0" dirty="0" err="1" smtClean="0"/>
                        <a:t>OutputText</a:t>
                      </a:r>
                      <a:r>
                        <a:rPr lang="en-NZ" baseline="0" dirty="0" smtClean="0"/>
                        <a:t>()</a:t>
                      </a:r>
                    </a:p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smtClean="0"/>
                        <a:t>0x41414141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err="1" smtClean="0"/>
                        <a:t>RemoveText</a:t>
                      </a:r>
                      <a:r>
                        <a:rPr lang="en-NZ" baseline="0" dirty="0" smtClean="0"/>
                        <a:t>()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5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Vtable</a:t>
                      </a:r>
                      <a:r>
                        <a:rPr lang="en-NZ" baseline="0" dirty="0" smtClean="0"/>
                        <a:t> Ptr3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aseline="0" dirty="0" smtClean="0"/>
                        <a:t>0x24242424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Destroy()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Rectangular Callout 14"/>
          <p:cNvSpPr/>
          <p:nvPr/>
        </p:nvSpPr>
        <p:spPr>
          <a:xfrm>
            <a:off x="3104405" y="1412776"/>
            <a:ext cx="2763739" cy="1104220"/>
          </a:xfrm>
          <a:prstGeom prst="wedgeRectCallout">
            <a:avLst>
              <a:gd name="adj1" fmla="val -73796"/>
              <a:gd name="adj2" fmla="val 15768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Valid function pointers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  <p:sp>
        <p:nvSpPr>
          <p:cNvPr id="16" name="Rectangular Callout 15"/>
          <p:cNvSpPr/>
          <p:nvPr/>
        </p:nvSpPr>
        <p:spPr>
          <a:xfrm>
            <a:off x="3104404" y="2996952"/>
            <a:ext cx="2763739" cy="1104220"/>
          </a:xfrm>
          <a:prstGeom prst="wedgeRectCallout">
            <a:avLst>
              <a:gd name="adj1" fmla="val 80259"/>
              <a:gd name="adj2" fmla="val -851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Overwritten function pointers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8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Should be almost always recoverable</a:t>
            </a:r>
          </a:p>
          <a:p>
            <a:pPr lvl="1"/>
            <a:r>
              <a:rPr lang="en-NZ" dirty="0" smtClean="0"/>
              <a:t>No real ‘memory corruption’</a:t>
            </a:r>
          </a:p>
          <a:p>
            <a:pPr lvl="1"/>
            <a:r>
              <a:rPr lang="en-NZ" dirty="0" smtClean="0"/>
              <a:t>Fully controllable</a:t>
            </a:r>
          </a:p>
          <a:p>
            <a:endParaRPr lang="en-NZ" dirty="0"/>
          </a:p>
          <a:p>
            <a:r>
              <a:rPr lang="en-NZ" dirty="0" smtClean="0"/>
              <a:t>This is not new</a:t>
            </a:r>
          </a:p>
          <a:p>
            <a:pPr lvl="1"/>
            <a:r>
              <a:rPr lang="en-NZ" dirty="0" smtClean="0"/>
              <a:t>One of the only references I found</a:t>
            </a:r>
          </a:p>
          <a:p>
            <a:pPr lvl="1"/>
            <a:r>
              <a:rPr lang="en-NZ" dirty="0" err="1"/>
              <a:t>snf</a:t>
            </a:r>
            <a:r>
              <a:rPr lang="en-NZ" dirty="0"/>
              <a:t> _at_ hdlsec.com</a:t>
            </a:r>
            <a:endParaRPr lang="en-NZ" dirty="0" smtClean="0"/>
          </a:p>
          <a:p>
            <a:pPr lvl="1"/>
            <a:r>
              <a:rPr lang="en-NZ" dirty="0" smtClean="0"/>
              <a:t>2010.11.15</a:t>
            </a:r>
            <a:r>
              <a:rPr lang="en-NZ" dirty="0"/>
              <a:t>	</a:t>
            </a:r>
            <a:r>
              <a:rPr lang="en-NZ" dirty="0" smtClean="0"/>
              <a:t>	http</a:t>
            </a:r>
            <a:r>
              <a:rPr lang="en-NZ" dirty="0"/>
              <a:t>://</a:t>
            </a:r>
            <a:r>
              <a:rPr lang="en-NZ" dirty="0" smtClean="0"/>
              <a:t>hdlsec.com		</a:t>
            </a:r>
          </a:p>
          <a:p>
            <a:pPr lvl="1"/>
            <a:r>
              <a:rPr lang="en-NZ" sz="1600" dirty="0">
                <a:hlinkClick r:id="rId2"/>
              </a:rPr>
              <a:t>http://hdlsec.com/exploiting/process-continuation-after-exploit-aka-internet-explorer-is-my-process-launcher</a:t>
            </a:r>
            <a:r>
              <a:rPr lang="en-NZ" sz="1600" dirty="0" smtClean="0">
                <a:hlinkClick r:id="rId2"/>
              </a:rPr>
              <a:t>/</a:t>
            </a:r>
            <a:endParaRPr lang="en-NZ" sz="1600" dirty="0" smtClean="0"/>
          </a:p>
          <a:p>
            <a:endParaRPr lang="en-NZ" dirty="0" smtClean="0"/>
          </a:p>
          <a:p>
            <a:r>
              <a:rPr lang="en-NZ" dirty="0" smtClean="0"/>
              <a:t>The approach</a:t>
            </a:r>
          </a:p>
          <a:p>
            <a:pPr lvl="1"/>
            <a:r>
              <a:rPr lang="en-NZ" dirty="0" smtClean="0"/>
              <a:t>Save registers, Push marker</a:t>
            </a:r>
          </a:p>
          <a:p>
            <a:pPr lvl="1"/>
            <a:r>
              <a:rPr lang="en-NZ" dirty="0" smtClean="0"/>
              <a:t>Find mark, restore registers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Browser Based Use After Free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65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Agents Worst Enemy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27556" cy="501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code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pPr lvl="1"/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Browser Based Use After Free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50" y="1196752"/>
            <a:ext cx="8496944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;;; lets patch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vtable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address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and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dword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edi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], 0xFFFFFFFE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;;; save registers</a:t>
            </a:r>
          </a:p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pushad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;;; push a mark on the stack</a:t>
            </a:r>
          </a:p>
          <a:p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push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0xdead1337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 here starts the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for launching the calculator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  ============================================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[SHELLCODE GOES HERE]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  ============================================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;;; then recover stack, search for our mark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l10: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    pop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, 0xdead1337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jne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l10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;;; restore registers</a:t>
            </a:r>
          </a:p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popad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;;; return from the function with error</a:t>
            </a:r>
          </a:p>
          <a:p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NZ" sz="1400" b="1" dirty="0" err="1">
                <a:latin typeface="Courier New" pitchFamily="49" charset="0"/>
                <a:cs typeface="Courier New" pitchFamily="49" charset="0"/>
              </a:rPr>
              <a:t>eax,eax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ret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652120" y="5229200"/>
            <a:ext cx="2763739" cy="1104220"/>
          </a:xfrm>
          <a:prstGeom prst="wedgeRectCallout">
            <a:avLst>
              <a:gd name="adj1" fmla="val 63716"/>
              <a:gd name="adj2" fmla="val 5717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DEP bypass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04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Using </a:t>
            </a:r>
            <a:r>
              <a:rPr lang="en-NZ" dirty="0" err="1" smtClean="0"/>
              <a:t>Nicos</a:t>
            </a:r>
            <a:r>
              <a:rPr lang="en-NZ" dirty="0" smtClean="0"/>
              <a:t> exploit</a:t>
            </a:r>
          </a:p>
          <a:p>
            <a:pPr lvl="1"/>
            <a:r>
              <a:rPr lang="en-NZ" dirty="0"/>
              <a:t>Reliable, clean</a:t>
            </a:r>
            <a:r>
              <a:rPr lang="en-NZ" dirty="0" smtClean="0"/>
              <a:t>,… reliable</a:t>
            </a:r>
          </a:p>
          <a:p>
            <a:pPr lvl="1"/>
            <a:r>
              <a:rPr lang="en-NZ" sz="1800" dirty="0">
                <a:hlinkClick r:id="rId2"/>
              </a:rPr>
              <a:t>http://</a:t>
            </a:r>
            <a:r>
              <a:rPr lang="en-NZ" sz="1800" dirty="0" smtClean="0">
                <a:hlinkClick r:id="rId2"/>
              </a:rPr>
              <a:t>www.immunitysec.com/downloads/APT_kiwicon.pdf</a:t>
            </a:r>
            <a:endParaRPr lang="en-NZ" sz="1800" dirty="0" smtClean="0"/>
          </a:p>
          <a:p>
            <a:endParaRPr lang="en-NZ" dirty="0"/>
          </a:p>
          <a:p>
            <a:r>
              <a:rPr lang="en-NZ" dirty="0" smtClean="0"/>
              <a:t>Exploits use after free</a:t>
            </a:r>
          </a:p>
          <a:p>
            <a:pPr lvl="1"/>
            <a:r>
              <a:rPr lang="en-NZ" dirty="0" smtClean="0"/>
              <a:t>Includes DEP bypass</a:t>
            </a:r>
          </a:p>
          <a:p>
            <a:pPr lvl="1"/>
            <a:r>
              <a:rPr lang="en-NZ" dirty="0" smtClean="0"/>
              <a:t>Exits with </a:t>
            </a:r>
            <a:r>
              <a:rPr lang="en-NZ" dirty="0" err="1" smtClean="0"/>
              <a:t>TerminateProcess</a:t>
            </a:r>
            <a:r>
              <a:rPr lang="en-NZ" dirty="0" smtClean="0"/>
              <a:t>()</a:t>
            </a:r>
          </a:p>
          <a:p>
            <a:pPr lvl="1"/>
            <a:endParaRPr lang="en-NZ" dirty="0"/>
          </a:p>
          <a:p>
            <a:r>
              <a:rPr lang="en-NZ" dirty="0" smtClean="0"/>
              <a:t>Next steps</a:t>
            </a:r>
          </a:p>
          <a:p>
            <a:pPr lvl="1"/>
            <a:r>
              <a:rPr lang="en-NZ" dirty="0" smtClean="0"/>
              <a:t>Add process continuation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MS10-018 - IEPEERS</a:t>
            </a:r>
          </a:p>
        </p:txBody>
      </p:sp>
    </p:spTree>
    <p:extLst>
      <p:ext uri="{BB962C8B-B14F-4D97-AF65-F5344CB8AC3E}">
        <p14:creationId xmlns:p14="http://schemas.microsoft.com/office/powerpoint/2010/main" val="90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Find the </a:t>
            </a:r>
            <a:r>
              <a:rPr lang="en-NZ" dirty="0" err="1" smtClean="0"/>
              <a:t>vtable</a:t>
            </a:r>
            <a:r>
              <a:rPr lang="en-NZ" dirty="0" smtClean="0"/>
              <a:t> call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Find a suitable RET instruction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MS10-018 - IEPEERS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2775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7" y="4293096"/>
            <a:ext cx="699562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7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Dep</a:t>
            </a:r>
            <a:r>
              <a:rPr lang="en-NZ" dirty="0" smtClean="0"/>
              <a:t> bypass normally starts similar to this</a:t>
            </a:r>
          </a:p>
          <a:p>
            <a:pPr lvl="1"/>
            <a:r>
              <a:rPr lang="en-NZ" dirty="0" smtClean="0"/>
              <a:t>Stack swap</a:t>
            </a:r>
          </a:p>
          <a:p>
            <a:pPr lvl="1"/>
            <a:r>
              <a:rPr lang="en-NZ" dirty="0" smtClean="0"/>
              <a:t>pop 0x0D0D1024 to ESP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We need to save registers straight after this</a:t>
            </a:r>
          </a:p>
          <a:p>
            <a:pPr lvl="1"/>
            <a:r>
              <a:rPr lang="en-NZ" dirty="0"/>
              <a:t>Do care about ESP (Now in EAX) </a:t>
            </a:r>
            <a:endParaRPr lang="en-NZ" dirty="0" smtClean="0"/>
          </a:p>
          <a:p>
            <a:pPr lvl="1"/>
            <a:r>
              <a:rPr lang="en-NZ" dirty="0" smtClean="0"/>
              <a:t>Don’t care about EAX, ECX, ESI</a:t>
            </a:r>
          </a:p>
          <a:p>
            <a:pPr lvl="1"/>
            <a:r>
              <a:rPr lang="en-NZ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Save Registers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3" y="1988840"/>
            <a:ext cx="726467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5" y="4509120"/>
            <a:ext cx="72961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932040" y="5490170"/>
            <a:ext cx="3960440" cy="675134"/>
          </a:xfrm>
          <a:prstGeom prst="wedgeRectCallout">
            <a:avLst>
              <a:gd name="adj1" fmla="val -63801"/>
              <a:gd name="adj2" fmla="val -5669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Original values not used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52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PushAD</a:t>
            </a:r>
            <a:endParaRPr lang="en-NZ" dirty="0" smtClean="0"/>
          </a:p>
          <a:p>
            <a:pPr lvl="1"/>
            <a:r>
              <a:rPr lang="en-NZ" dirty="0" smtClean="0"/>
              <a:t>Pushes all registers to stack</a:t>
            </a:r>
          </a:p>
          <a:p>
            <a:pPr lvl="1"/>
            <a:r>
              <a:rPr lang="en-NZ" dirty="0" smtClean="0"/>
              <a:t>Will return to EDI after</a:t>
            </a:r>
          </a:p>
          <a:p>
            <a:endParaRPr lang="en-NZ" dirty="0"/>
          </a:p>
          <a:p>
            <a:r>
              <a:rPr lang="en-NZ" dirty="0" smtClean="0"/>
              <a:t>Don’t care about </a:t>
            </a:r>
          </a:p>
          <a:p>
            <a:r>
              <a:rPr lang="en-NZ" dirty="0" smtClean="0"/>
              <a:t>original EDI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The Save Register Prefix</a:t>
            </a:r>
          </a:p>
          <a:p>
            <a:pPr lvl="1"/>
            <a:r>
              <a:rPr lang="en-NZ" dirty="0" smtClean="0"/>
              <a:t>Pop new RET into EDI</a:t>
            </a:r>
          </a:p>
          <a:p>
            <a:pPr lvl="1"/>
            <a:r>
              <a:rPr lang="en-NZ" dirty="0" smtClean="0"/>
              <a:t>Call </a:t>
            </a:r>
            <a:r>
              <a:rPr lang="en-NZ" dirty="0" err="1" smtClean="0"/>
              <a:t>PushAD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Save Registers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787186"/>
              </p:ext>
            </p:extLst>
          </p:nvPr>
        </p:nvGraphicFramePr>
        <p:xfrm>
          <a:off x="6660232" y="1196752"/>
          <a:ext cx="1594520" cy="375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</a:tblGrid>
              <a:tr h="253284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STACK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4713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EDI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247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ESI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EBP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ESP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EBX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EDX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ECX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EAX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2093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Small and simple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Add ESP,2C</a:t>
            </a:r>
          </a:p>
          <a:p>
            <a:pPr lvl="1"/>
            <a:r>
              <a:rPr lang="en-NZ" dirty="0" smtClean="0"/>
              <a:t>Needed to jump over the saved registers</a:t>
            </a:r>
          </a:p>
          <a:p>
            <a:pPr lvl="1"/>
            <a:r>
              <a:rPr lang="en-NZ" dirty="0" smtClean="0"/>
              <a:t>              ESP</a:t>
            </a:r>
            <a:r>
              <a:rPr lang="en-NZ" dirty="0" smtClean="0">
                <a:sym typeface="Wingdings" pitchFamily="2" charset="2"/>
              </a:rPr>
              <a:t> </a:t>
            </a:r>
            <a:r>
              <a:rPr lang="en-NZ" dirty="0" smtClean="0"/>
              <a:t>   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Save Register Prefix Code</a:t>
            </a:r>
            <a:endParaRPr lang="en-NZ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42611"/>
              </p:ext>
            </p:extLst>
          </p:nvPr>
        </p:nvGraphicFramePr>
        <p:xfrm>
          <a:off x="899592" y="1196752"/>
          <a:ext cx="1594520" cy="16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</a:tblGrid>
              <a:tr h="253284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ROP CHAIN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47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0x77C23B47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0x77C4D7F6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3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0x77C12DF9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23134" y="1154371"/>
            <a:ext cx="48965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ourier New" pitchFamily="49" charset="0"/>
                <a:cs typeface="Courier New" pitchFamily="49" charset="0"/>
              </a:rPr>
              <a:t>77C23B47   </a:t>
            </a: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POP </a:t>
            </a:r>
            <a:r>
              <a:rPr lang="it-IT" sz="1400" b="1" dirty="0">
                <a:latin typeface="Courier New" pitchFamily="49" charset="0"/>
                <a:cs typeface="Courier New" pitchFamily="49" charset="0"/>
              </a:rPr>
              <a:t>EDI</a:t>
            </a:r>
          </a:p>
          <a:p>
            <a:r>
              <a:rPr lang="it-IT" sz="1400" b="1" dirty="0">
                <a:latin typeface="Courier New" pitchFamily="49" charset="0"/>
                <a:cs typeface="Courier New" pitchFamily="49" charset="0"/>
              </a:rPr>
              <a:t>77C23B48   </a:t>
            </a: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RETN</a:t>
            </a:r>
            <a:endParaRPr lang="it-IT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2468" y="1937712"/>
            <a:ext cx="48965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77C4D7F6  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NZ" sz="1400" b="1" dirty="0">
                <a:latin typeface="Courier New" pitchFamily="49" charset="0"/>
                <a:cs typeface="Courier New" pitchFamily="49" charset="0"/>
              </a:rPr>
              <a:t>ESP,2C</a:t>
            </a:r>
          </a:p>
          <a:p>
            <a:r>
              <a:rPr lang="en-NZ" sz="1400" b="1" dirty="0">
                <a:latin typeface="Courier New" pitchFamily="49" charset="0"/>
                <a:cs typeface="Courier New" pitchFamily="49" charset="0"/>
              </a:rPr>
              <a:t>77C4D7F9   </a:t>
            </a:r>
            <a:r>
              <a:rPr lang="en-NZ" sz="1400" b="1" dirty="0" smtClean="0">
                <a:latin typeface="Courier New" pitchFamily="49" charset="0"/>
                <a:cs typeface="Courier New" pitchFamily="49" charset="0"/>
              </a:rPr>
              <a:t>RETN</a:t>
            </a:r>
            <a:endParaRPr lang="en-NZ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703344"/>
            <a:ext cx="48965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ourier New" pitchFamily="49" charset="0"/>
                <a:cs typeface="Courier New" pitchFamily="49" charset="0"/>
              </a:rPr>
              <a:t>77C12DF9   </a:t>
            </a: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PUSHAD</a:t>
            </a:r>
            <a:endParaRPr lang="it-IT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b="1" dirty="0">
                <a:latin typeface="Courier New" pitchFamily="49" charset="0"/>
                <a:cs typeface="Courier New" pitchFamily="49" charset="0"/>
              </a:rPr>
              <a:t>77C12DFA   </a:t>
            </a: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RETN</a:t>
            </a:r>
            <a:endParaRPr lang="it-IT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90" y="4221088"/>
            <a:ext cx="562648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1512168" cy="17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After exploit completed</a:t>
            </a:r>
          </a:p>
          <a:p>
            <a:pPr lvl="1"/>
            <a:r>
              <a:rPr lang="en-NZ" dirty="0" smtClean="0"/>
              <a:t>DEP bypass, migrate, connect back, </a:t>
            </a:r>
            <a:r>
              <a:rPr lang="en-NZ" dirty="0" err="1" smtClean="0"/>
              <a:t>etc</a:t>
            </a:r>
            <a:endParaRPr lang="en-NZ" dirty="0" smtClean="0"/>
          </a:p>
          <a:p>
            <a:pPr lvl="1"/>
            <a:endParaRPr lang="en-NZ" dirty="0"/>
          </a:p>
          <a:p>
            <a:r>
              <a:rPr lang="en-NZ" dirty="0" smtClean="0"/>
              <a:t>Restore registers and return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Restore Registers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85697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Still more to be done</a:t>
            </a:r>
          </a:p>
          <a:p>
            <a:pPr lvl="1"/>
            <a:r>
              <a:rPr lang="en-NZ" dirty="0" smtClean="0"/>
              <a:t>IE may reference the object again</a:t>
            </a:r>
          </a:p>
          <a:p>
            <a:pPr lvl="1"/>
            <a:r>
              <a:rPr lang="en-NZ" dirty="0" smtClean="0"/>
              <a:t>Need to fix or remove other </a:t>
            </a:r>
            <a:r>
              <a:rPr lang="en-NZ" dirty="0" err="1" smtClean="0"/>
              <a:t>vtable</a:t>
            </a:r>
            <a:r>
              <a:rPr lang="en-NZ" dirty="0" smtClean="0"/>
              <a:t> calls</a:t>
            </a:r>
          </a:p>
          <a:p>
            <a:pPr lvl="1"/>
            <a:r>
              <a:rPr lang="en-NZ" dirty="0" smtClean="0"/>
              <a:t>Fix any object data processing</a:t>
            </a:r>
          </a:p>
          <a:p>
            <a:endParaRPr lang="en-NZ" dirty="0"/>
          </a:p>
          <a:p>
            <a:r>
              <a:rPr lang="en-NZ" dirty="0" smtClean="0"/>
              <a:t>Executing code now</a:t>
            </a:r>
          </a:p>
          <a:p>
            <a:pPr lvl="1"/>
            <a:r>
              <a:rPr lang="en-NZ" dirty="0" smtClean="0"/>
              <a:t>Everything can  be fixed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But does it work?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Post Return </a:t>
            </a:r>
            <a:r>
              <a:rPr lang="en-NZ" dirty="0" err="1" smtClean="0"/>
              <a:t>Fixup</a:t>
            </a:r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77590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IE calls destructors</a:t>
            </a:r>
          </a:p>
          <a:p>
            <a:pPr lvl="1"/>
            <a:r>
              <a:rPr lang="en-NZ" dirty="0" smtClean="0"/>
              <a:t>More </a:t>
            </a:r>
            <a:r>
              <a:rPr lang="en-NZ" dirty="0" err="1" smtClean="0"/>
              <a:t>vtable</a:t>
            </a:r>
            <a:r>
              <a:rPr lang="en-NZ" dirty="0" smtClean="0"/>
              <a:t> </a:t>
            </a:r>
            <a:r>
              <a:rPr lang="en-NZ" dirty="0" err="1" smtClean="0"/>
              <a:t>fixups</a:t>
            </a:r>
            <a:r>
              <a:rPr lang="en-NZ" dirty="0" smtClean="0"/>
              <a:t> required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Or we cheat and remove the call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Does it work now….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More </a:t>
            </a:r>
            <a:r>
              <a:rPr lang="en-NZ" dirty="0" err="1" smtClean="0"/>
              <a:t>Fixups</a:t>
            </a:r>
            <a:endParaRPr lang="en-N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3089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817520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Process continuation is possible</a:t>
            </a:r>
          </a:p>
          <a:p>
            <a:pPr lvl="1"/>
            <a:r>
              <a:rPr lang="en-NZ" dirty="0" smtClean="0"/>
              <a:t>And easy for IE use after free</a:t>
            </a:r>
          </a:p>
          <a:p>
            <a:pPr lvl="1"/>
            <a:r>
              <a:rPr lang="en-NZ" dirty="0" smtClean="0"/>
              <a:t>Much more work to be done here</a:t>
            </a:r>
          </a:p>
          <a:p>
            <a:endParaRPr lang="en-NZ" dirty="0" smtClean="0"/>
          </a:p>
          <a:p>
            <a:r>
              <a:rPr lang="en-NZ" dirty="0" smtClean="0"/>
              <a:t>References</a:t>
            </a:r>
          </a:p>
          <a:p>
            <a:pPr lvl="1"/>
            <a:r>
              <a:rPr lang="en-NZ" dirty="0" err="1" smtClean="0"/>
              <a:t>Nico</a:t>
            </a:r>
            <a:r>
              <a:rPr lang="en-NZ" dirty="0" smtClean="0"/>
              <a:t> </a:t>
            </a:r>
            <a:r>
              <a:rPr lang="en-NZ" dirty="0" err="1" smtClean="0"/>
              <a:t>Waisman</a:t>
            </a:r>
            <a:r>
              <a:rPr lang="en-NZ" dirty="0" smtClean="0"/>
              <a:t> - </a:t>
            </a:r>
            <a:r>
              <a:rPr lang="en-NZ" dirty="0" err="1"/>
              <a:t>Aleatory</a:t>
            </a:r>
            <a:r>
              <a:rPr lang="en-NZ" dirty="0"/>
              <a:t> Persistent Threat</a:t>
            </a:r>
            <a:endParaRPr lang="en-NZ" dirty="0" smtClean="0"/>
          </a:p>
          <a:p>
            <a:pPr marL="90000" lvl="1" indent="0">
              <a:buNone/>
            </a:pPr>
            <a:r>
              <a:rPr lang="en-NZ" sz="1600" dirty="0" smtClean="0"/>
              <a:t>	</a:t>
            </a:r>
            <a:r>
              <a:rPr lang="en-NZ" sz="1600" dirty="0">
                <a:hlinkClick r:id="rId2"/>
              </a:rPr>
              <a:t> http://www.immunitysec.com/downloads/APT_kiwicon.pdf</a:t>
            </a:r>
            <a:endParaRPr lang="en-NZ" sz="1600" dirty="0" smtClean="0"/>
          </a:p>
          <a:p>
            <a:pPr lvl="1"/>
            <a:r>
              <a:rPr lang="en-NZ" dirty="0" smtClean="0"/>
              <a:t>Skylar - </a:t>
            </a:r>
            <a:r>
              <a:rPr lang="en-NZ" dirty="0"/>
              <a:t>Writing User-Friendly Exploits</a:t>
            </a:r>
            <a:endParaRPr lang="en-NZ" dirty="0" smtClean="0"/>
          </a:p>
          <a:p>
            <a:pPr marL="90000" lvl="1" indent="0">
              <a:buNone/>
            </a:pPr>
            <a:r>
              <a:rPr lang="en-NZ" dirty="0" smtClean="0"/>
              <a:t>	</a:t>
            </a:r>
            <a:r>
              <a:rPr lang="en-NZ" sz="1600" dirty="0" smtClean="0">
                <a:hlinkClick r:id="rId3"/>
              </a:rPr>
              <a:t>http</a:t>
            </a:r>
            <a:r>
              <a:rPr lang="en-NZ" sz="1600" dirty="0">
                <a:hlinkClick r:id="rId3"/>
              </a:rPr>
              <a:t>://</a:t>
            </a:r>
            <a:r>
              <a:rPr lang="en-NZ" sz="1600" dirty="0" smtClean="0">
                <a:hlinkClick r:id="rId3"/>
              </a:rPr>
              <a:t>www.immunitysec.com/downloads/skylar_cansecwest09.pdf</a:t>
            </a:r>
            <a:endParaRPr lang="en-NZ" sz="1600" dirty="0" smtClean="0"/>
          </a:p>
          <a:p>
            <a:pPr lvl="1"/>
            <a:r>
              <a:rPr lang="en-NZ" dirty="0" smtClean="0"/>
              <a:t>Ben Nagy - </a:t>
            </a:r>
            <a:r>
              <a:rPr lang="en-NZ" dirty="0"/>
              <a:t>Industrial Bug </a:t>
            </a:r>
            <a:r>
              <a:rPr lang="en-NZ" dirty="0" smtClean="0"/>
              <a:t>Mining</a:t>
            </a:r>
          </a:p>
          <a:p>
            <a:pPr marL="90000" lvl="1" indent="0">
              <a:buNone/>
            </a:pPr>
            <a:r>
              <a:rPr lang="en-NZ" dirty="0" smtClean="0"/>
              <a:t>	</a:t>
            </a:r>
            <a:r>
              <a:rPr lang="en-NZ" sz="1200" dirty="0" smtClean="0">
                <a:hlinkClick r:id="rId4"/>
              </a:rPr>
              <a:t>http</a:t>
            </a:r>
            <a:r>
              <a:rPr lang="en-NZ" sz="1200" dirty="0">
                <a:hlinkClick r:id="rId4"/>
              </a:rPr>
              <a:t>://</a:t>
            </a:r>
            <a:r>
              <a:rPr lang="en-NZ" sz="1200" dirty="0" smtClean="0">
                <a:hlinkClick r:id="rId4"/>
              </a:rPr>
              <a:t>www.coseinc.com/en/index.php?rt=download&amp;act=publication&amp;file=Industrial%20Bug%20M	iningBHreal.pdf</a:t>
            </a:r>
            <a:endParaRPr lang="en-NZ" sz="1000" dirty="0" smtClean="0"/>
          </a:p>
          <a:p>
            <a:pPr lvl="1"/>
            <a:r>
              <a:rPr lang="en-NZ" dirty="0" err="1"/>
              <a:t>snf</a:t>
            </a:r>
            <a:r>
              <a:rPr lang="en-NZ" dirty="0"/>
              <a:t> </a:t>
            </a:r>
            <a:r>
              <a:rPr lang="en-NZ" dirty="0" smtClean="0"/>
              <a:t>at </a:t>
            </a:r>
            <a:r>
              <a:rPr lang="en-NZ" dirty="0"/>
              <a:t>hdlsec.com</a:t>
            </a:r>
            <a:endParaRPr lang="en-NZ" dirty="0" smtClean="0"/>
          </a:p>
          <a:p>
            <a:r>
              <a:rPr lang="en-NZ" dirty="0" smtClean="0"/>
              <a:t>	</a:t>
            </a:r>
            <a:r>
              <a:rPr lang="en-NZ" dirty="0"/>
              <a:t>	</a:t>
            </a:r>
            <a:r>
              <a:rPr lang="en-NZ" sz="1200" dirty="0" smtClean="0">
                <a:hlinkClick r:id="rId5"/>
              </a:rPr>
              <a:t>http</a:t>
            </a:r>
            <a:r>
              <a:rPr lang="en-NZ" sz="1200" dirty="0">
                <a:hlinkClick r:id="rId5"/>
              </a:rPr>
              <a:t>://</a:t>
            </a:r>
            <a:r>
              <a:rPr lang="en-NZ" sz="1200" dirty="0" smtClean="0">
                <a:hlinkClick r:id="rId5"/>
              </a:rPr>
              <a:t>hdlsec.com/exploiting/process-continuation-after-exploit-aka-internet-explorer-is-my-	process-launcher</a:t>
            </a:r>
            <a:r>
              <a:rPr lang="en-NZ" sz="1200" dirty="0">
                <a:hlinkClick r:id="rId5"/>
              </a:rPr>
              <a:t>/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Summary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19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Agents Worst Enemy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81113"/>
            <a:ext cx="76390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8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0" y="30718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3200" b="1">
                <a:solidFill>
                  <a:schemeClr val="bg1"/>
                </a:solidFill>
                <a:latin typeface="Eurostile" pitchFamily="34" charset="0"/>
              </a:rPr>
              <a:t>www.insomniasec.com</a:t>
            </a:r>
          </a:p>
        </p:txBody>
      </p:sp>
      <p:pic>
        <p:nvPicPr>
          <p:cNvPr id="18435" name="Content Placeholder 7" descr="INSOMNIA Full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785938"/>
            <a:ext cx="3482975" cy="110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Errors like that might be ok if</a:t>
            </a:r>
          </a:p>
          <a:p>
            <a:pPr lvl="1"/>
            <a:r>
              <a:rPr lang="en-NZ" dirty="0" smtClean="0"/>
              <a:t>You going after a ma and pa outfit</a:t>
            </a:r>
          </a:p>
          <a:p>
            <a:pPr lvl="1"/>
            <a:r>
              <a:rPr lang="en-NZ" dirty="0" smtClean="0"/>
              <a:t>You have travelled back 10 years</a:t>
            </a:r>
          </a:p>
          <a:p>
            <a:pPr lvl="1"/>
            <a:r>
              <a:rPr lang="en-NZ" dirty="0" smtClean="0"/>
              <a:t>Target is mass market, high volume low value</a:t>
            </a:r>
          </a:p>
          <a:p>
            <a:endParaRPr lang="en-NZ" dirty="0"/>
          </a:p>
          <a:p>
            <a:r>
              <a:rPr lang="en-NZ" dirty="0" smtClean="0"/>
              <a:t>Unacceptable when</a:t>
            </a:r>
          </a:p>
          <a:p>
            <a:pPr lvl="1"/>
            <a:r>
              <a:rPr lang="en-NZ" dirty="0" smtClean="0"/>
              <a:t>Red team exercises</a:t>
            </a:r>
          </a:p>
          <a:p>
            <a:pPr lvl="1"/>
            <a:r>
              <a:rPr lang="en-NZ" dirty="0" smtClean="0"/>
              <a:t>APT style </a:t>
            </a:r>
            <a:r>
              <a:rPr lang="en-NZ" dirty="0" err="1" smtClean="0"/>
              <a:t>gOOgle</a:t>
            </a:r>
            <a:r>
              <a:rPr lang="en-NZ" dirty="0" smtClean="0"/>
              <a:t> attacks (</a:t>
            </a:r>
            <a:r>
              <a:rPr lang="en-NZ" dirty="0" err="1" smtClean="0"/>
              <a:t>shoutz</a:t>
            </a:r>
            <a:r>
              <a:rPr lang="en-NZ" dirty="0" smtClean="0"/>
              <a:t> to </a:t>
            </a:r>
            <a:r>
              <a:rPr lang="en-NZ" dirty="0" err="1" smtClean="0"/>
              <a:t>hntr</a:t>
            </a:r>
            <a:r>
              <a:rPr lang="en-NZ" dirty="0" smtClean="0"/>
              <a:t> and sham)</a:t>
            </a:r>
          </a:p>
          <a:p>
            <a:pPr lvl="1"/>
            <a:r>
              <a:rPr lang="en-NZ" dirty="0" smtClean="0"/>
              <a:t>Low volume, high value</a:t>
            </a:r>
          </a:p>
          <a:p>
            <a:pPr lvl="1"/>
            <a:r>
              <a:rPr lang="en-NZ" dirty="0" smtClean="0"/>
              <a:t>You value your </a:t>
            </a:r>
            <a:r>
              <a:rPr lang="en-NZ" dirty="0" err="1" smtClean="0"/>
              <a:t>rootite</a:t>
            </a:r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‘Giveaway’</a:t>
            </a:r>
            <a:endParaRPr lang="en-NZ" dirty="0"/>
          </a:p>
        </p:txBody>
      </p:sp>
      <p:sp>
        <p:nvSpPr>
          <p:cNvPr id="4" name="Rectangular Callout 3"/>
          <p:cNvSpPr/>
          <p:nvPr/>
        </p:nvSpPr>
        <p:spPr>
          <a:xfrm>
            <a:off x="4355976" y="5013176"/>
            <a:ext cx="3888432" cy="1152128"/>
          </a:xfrm>
          <a:prstGeom prst="wedgeRectCallout">
            <a:avLst>
              <a:gd name="adj1" fmla="val 65552"/>
              <a:gd name="adj2" fmla="val 60791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en-NZ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rootite</a:t>
            </a:r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valuable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22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% of 0days are discovered through bad exploits</a:t>
            </a:r>
          </a:p>
          <a:p>
            <a:pPr lvl="1"/>
            <a:r>
              <a:rPr lang="en-NZ" dirty="0" smtClean="0"/>
              <a:t>The ‘App Crash’ syndrome</a:t>
            </a:r>
          </a:p>
          <a:p>
            <a:endParaRPr lang="en-NZ" dirty="0"/>
          </a:p>
          <a:p>
            <a:r>
              <a:rPr lang="en-NZ" dirty="0" smtClean="0"/>
              <a:t>Exploit discovery</a:t>
            </a:r>
          </a:p>
          <a:p>
            <a:pPr lvl="1"/>
            <a:r>
              <a:rPr lang="en-NZ" dirty="0" smtClean="0"/>
              <a:t>AV</a:t>
            </a:r>
          </a:p>
          <a:p>
            <a:pPr lvl="1"/>
            <a:r>
              <a:rPr lang="en-NZ" dirty="0" smtClean="0"/>
              <a:t>IDS</a:t>
            </a:r>
          </a:p>
          <a:p>
            <a:pPr lvl="1"/>
            <a:r>
              <a:rPr lang="en-NZ" dirty="0" smtClean="0"/>
              <a:t>Network traffic</a:t>
            </a:r>
          </a:p>
          <a:p>
            <a:pPr lvl="1"/>
            <a:r>
              <a:rPr lang="en-NZ" dirty="0" smtClean="0"/>
              <a:t>Activity</a:t>
            </a:r>
          </a:p>
          <a:p>
            <a:pPr lvl="1"/>
            <a:r>
              <a:rPr lang="en-NZ" dirty="0" smtClean="0"/>
              <a:t>‘App crashed’ so what's up activity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Why Protect Out </a:t>
            </a:r>
            <a:r>
              <a:rPr lang="en-NZ" sz="2200" dirty="0" err="1"/>
              <a:t>Rootite</a:t>
            </a:r>
            <a:endParaRPr lang="en-NZ" sz="2200" dirty="0"/>
          </a:p>
        </p:txBody>
      </p:sp>
      <p:sp>
        <p:nvSpPr>
          <p:cNvPr id="4" name="Rectangular Callout 3"/>
          <p:cNvSpPr/>
          <p:nvPr/>
        </p:nvSpPr>
        <p:spPr>
          <a:xfrm>
            <a:off x="5004048" y="1628800"/>
            <a:ext cx="3888432" cy="1152128"/>
          </a:xfrm>
          <a:prstGeom prst="wedgeRectCallout">
            <a:avLst>
              <a:gd name="adj1" fmla="val -37086"/>
              <a:gd name="adj2" fmla="val -9132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 to </a:t>
            </a:r>
            <a:r>
              <a:rPr lang="en-NZ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Nico</a:t>
            </a:r>
            <a:endParaRPr lang="en-NZ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61681"/>
            <a:ext cx="59812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It’s a multistep process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From </a:t>
            </a:r>
            <a:r>
              <a:rPr lang="en-NZ" dirty="0" err="1" smtClean="0"/>
              <a:t>Rootite</a:t>
            </a:r>
            <a:r>
              <a:rPr lang="en-NZ" dirty="0" smtClean="0"/>
              <a:t> To Exploit</a:t>
            </a:r>
            <a:endParaRPr lang="en-NZ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556791"/>
            <a:ext cx="2592288" cy="120032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solidFill>
                  <a:schemeClr val="tx1"/>
                </a:solidFill>
              </a:rPr>
              <a:t>Rootite</a:t>
            </a:r>
            <a:r>
              <a:rPr lang="en-NZ" sz="2400" b="1" dirty="0" smtClean="0">
                <a:solidFill>
                  <a:schemeClr val="tx1"/>
                </a:solidFill>
              </a:rPr>
              <a:t> Miners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849" y="155679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On the coal face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Fuzzing, auditing, digging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rootite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, no exploit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8849" y="299695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Fine tune the bug trigger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Find edge cases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err="1" smtClean="0">
                <a:latin typeface="Arial" pitchFamily="34" charset="0"/>
                <a:cs typeface="Arial" pitchFamily="34" charset="0"/>
              </a:rPr>
              <a:t>Minimalise</a:t>
            </a: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 trigger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947" y="3023245"/>
            <a:ext cx="2592288" cy="120032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Trigger Generator</a:t>
            </a:r>
            <a:endParaRPr lang="en-NZ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8849" y="4482827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Turn trigger into code exec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Bypass DEP/ASLR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NZ" sz="2400" b="1" dirty="0" smtClean="0">
                <a:latin typeface="Arial" pitchFamily="34" charset="0"/>
                <a:cs typeface="Arial" pitchFamily="34" charset="0"/>
              </a:rPr>
              <a:t>100% reliability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1947" y="4509120"/>
            <a:ext cx="2592288" cy="120032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>
                <a:solidFill>
                  <a:schemeClr val="tx1"/>
                </a:solidFill>
              </a:rPr>
              <a:t>Exploit Writer</a:t>
            </a:r>
            <a:endParaRPr lang="en-N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2077</Words>
  <Application>Microsoft Office PowerPoint</Application>
  <PresentationFormat>On-screen Show (4:3)</PresentationFormat>
  <Paragraphs>716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Courier New</vt:lpstr>
      <vt:lpstr>Eurostile</vt:lpstr>
      <vt:lpstr>Calibri</vt:lpstr>
      <vt:lpstr>Wingdings</vt:lpstr>
      <vt:lpstr>Office Theme</vt:lpstr>
      <vt:lpstr>PowerPoint Presentation</vt:lpstr>
      <vt:lpstr>To Quote redpantz</vt:lpstr>
      <vt:lpstr>Code Execution Is Only The Beginning</vt:lpstr>
      <vt:lpstr>Dare I Say It</vt:lpstr>
      <vt:lpstr>Agents Worst Enemy</vt:lpstr>
      <vt:lpstr>Agents Worst Enemy</vt:lpstr>
      <vt:lpstr>The ‘Giveaway’</vt:lpstr>
      <vt:lpstr>Why Protect Out Rootite</vt:lpstr>
      <vt:lpstr>From Rootite To Exploit</vt:lpstr>
      <vt:lpstr>From Rootite To Exploit</vt:lpstr>
      <vt:lpstr>From Rootite To Exploit</vt:lpstr>
      <vt:lpstr>Lazy Sundays</vt:lpstr>
      <vt:lpstr>_0_0_</vt:lpstr>
      <vt:lpstr>So What Makes Up An Exploit</vt:lpstr>
      <vt:lpstr>So What Makes Up An Exploit</vt:lpstr>
      <vt:lpstr>So What Makes Up An Exploit</vt:lpstr>
      <vt:lpstr>Working In Confined Spaces</vt:lpstr>
      <vt:lpstr>Working In Confined Spaces</vt:lpstr>
      <vt:lpstr>SyScan Rocks!</vt:lpstr>
      <vt:lpstr>Skapes Code</vt:lpstr>
      <vt:lpstr>Skapes Code</vt:lpstr>
      <vt:lpstr>I Like Egges With Bacon</vt:lpstr>
      <vt:lpstr>Seriously though</vt:lpstr>
      <vt:lpstr>Back To The Present</vt:lpstr>
      <vt:lpstr>Agents</vt:lpstr>
      <vt:lpstr>Post Exploitation Process Continuation</vt:lpstr>
      <vt:lpstr>Simple Win</vt:lpstr>
      <vt:lpstr>File Droppers</vt:lpstr>
      <vt:lpstr>File Droppers</vt:lpstr>
      <vt:lpstr>Stack Corruption Bugs</vt:lpstr>
      <vt:lpstr>Stack Recreation</vt:lpstr>
      <vt:lpstr>Stack Recreation</vt:lpstr>
      <vt:lpstr>How To Recreate The Stack</vt:lpstr>
      <vt:lpstr>Its All Just Data</vt:lpstr>
      <vt:lpstr>Its All Just Data</vt:lpstr>
      <vt:lpstr>Its All Just Data</vt:lpstr>
      <vt:lpstr>Its All Just Data</vt:lpstr>
      <vt:lpstr>Heap Corruption Bugs</vt:lpstr>
      <vt:lpstr>Heap Corruption Bugs</vt:lpstr>
      <vt:lpstr>The State Of Browser Exploits</vt:lpstr>
      <vt:lpstr>PowerPoint Presentation</vt:lpstr>
      <vt:lpstr>Bad Exploit, No Biscuit….</vt:lpstr>
      <vt:lpstr>Bad Exploit, No Biscuit….</vt:lpstr>
      <vt:lpstr>IE 8 Errors</vt:lpstr>
      <vt:lpstr>IE 8 Errors</vt:lpstr>
      <vt:lpstr>Bye Bye Rootite</vt:lpstr>
      <vt:lpstr>Use After Free</vt:lpstr>
      <vt:lpstr>Browser Based Use After Free</vt:lpstr>
      <vt:lpstr>Browser Based Use After Free</vt:lpstr>
      <vt:lpstr>Browser Based Use After Free</vt:lpstr>
      <vt:lpstr>MS10-018 - IEPEERS</vt:lpstr>
      <vt:lpstr>MS10-018 - IEPEERS</vt:lpstr>
      <vt:lpstr>Save Registers</vt:lpstr>
      <vt:lpstr>Save Registers</vt:lpstr>
      <vt:lpstr>Save Register Prefix Code</vt:lpstr>
      <vt:lpstr>Restore Registers</vt:lpstr>
      <vt:lpstr>Post Return Fixup</vt:lpstr>
      <vt:lpstr>More Fixups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6</cp:revision>
  <dcterms:created xsi:type="dcterms:W3CDTF">2007-10-11T08:01:57Z</dcterms:created>
  <dcterms:modified xsi:type="dcterms:W3CDTF">2012-04-27T03:10:17Z</dcterms:modified>
</cp:coreProperties>
</file>